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687" r:id="rId2"/>
    <p:sldId id="706" r:id="rId3"/>
    <p:sldId id="258" r:id="rId4"/>
    <p:sldId id="689" r:id="rId5"/>
    <p:sldId id="378" r:id="rId6"/>
    <p:sldId id="692" r:id="rId7"/>
    <p:sldId id="382" r:id="rId8"/>
    <p:sldId id="702" r:id="rId9"/>
    <p:sldId id="384" r:id="rId10"/>
    <p:sldId id="693" r:id="rId11"/>
    <p:sldId id="270" r:id="rId12"/>
    <p:sldId id="683" r:id="rId13"/>
    <p:sldId id="703" r:id="rId14"/>
    <p:sldId id="707" r:id="rId15"/>
    <p:sldId id="739" r:id="rId16"/>
    <p:sldId id="740" r:id="rId17"/>
    <p:sldId id="704" r:id="rId18"/>
    <p:sldId id="699" r:id="rId19"/>
    <p:sldId id="684" r:id="rId20"/>
    <p:sldId id="691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e NINET" initials="MN" lastIdx="1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00"/>
    <a:srgbClr val="B3CB06"/>
    <a:srgbClr val="B8CF20"/>
    <a:srgbClr val="F58525"/>
    <a:srgbClr val="FCD3B2"/>
    <a:srgbClr val="E4F09E"/>
    <a:srgbClr val="7EC4F6"/>
    <a:srgbClr val="70747D"/>
    <a:srgbClr val="EE7F00"/>
    <a:srgbClr val="5D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83681" autoAdjust="0"/>
  </p:normalViewPr>
  <p:slideViewPr>
    <p:cSldViewPr snapToGrid="0">
      <p:cViewPr varScale="1">
        <p:scale>
          <a:sx n="57" d="100"/>
          <a:sy n="57" d="100"/>
        </p:scale>
        <p:origin x="-1664" y="-96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0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A459-C633-4EA9-9633-4355C26CE675}" type="datetimeFigureOut">
              <a:rPr lang="fr-FR" smtClean="0"/>
              <a:t>12/02/20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C474-C465-4919-84E2-AB14652EDC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2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2C474-C465-4919-84E2-AB14652EDCC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11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61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2C474-C465-4919-84E2-AB14652EDCC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31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97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51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929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388619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822913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257207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691501" indent="-217147" defTabSz="42675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7633" algn="l"/>
                <a:tab pos="1375265" algn="l"/>
                <a:tab pos="2062898" algn="l"/>
                <a:tab pos="2750530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1EBEF838-F64A-486E-994E-2C7DC62FE39D}" type="slidenum">
              <a:rPr lang="fr-FR">
                <a:solidFill>
                  <a:srgbClr val="000000"/>
                </a:solidFill>
                <a:latin typeface="Times New Roman" pitchFamily="16" charset="0"/>
              </a:rPr>
              <a:pPr eaLnBrk="1"/>
              <a:t>11</a:t>
            </a:fld>
            <a:endParaRPr lang="fr-F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10108" y="4861252"/>
            <a:ext cx="5682356" cy="460595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946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773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C474-C465-4919-84E2-AB14652EDCC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25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colorTemperature colorTemp="69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8245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T w="6350"/>
            </a:sp3d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8" name="Forme en L 7"/>
          <p:cNvSpPr/>
          <p:nvPr userDrawn="1"/>
        </p:nvSpPr>
        <p:spPr>
          <a:xfrm rot="5400000">
            <a:off x="1131047" y="717895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AE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en L 11">
            <a:extLst>
              <a:ext uri="{FF2B5EF4-FFF2-40B4-BE49-F238E27FC236}">
                <a16:creationId xmlns:a16="http://schemas.microsoft.com/office/drawing/2014/main" xmlns="" id="{03CC05E3-D0F4-4AAE-B46E-CB187489BF73}"/>
              </a:ext>
            </a:extLst>
          </p:cNvPr>
          <p:cNvSpPr/>
          <p:nvPr userDrawn="1"/>
        </p:nvSpPr>
        <p:spPr>
          <a:xfrm>
            <a:off x="1131047" y="4907757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xmlns="" id="{2C21537B-105F-4E66-9CAB-B4E92FCCBE5F}"/>
              </a:ext>
            </a:extLst>
          </p:cNvPr>
          <p:cNvSpPr/>
          <p:nvPr userDrawn="1"/>
        </p:nvSpPr>
        <p:spPr>
          <a:xfrm rot="16200000">
            <a:off x="9885896" y="4907757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D1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34F257A8-9DFF-44D6-A54E-7B8998CBAC04}"/>
              </a:ext>
            </a:extLst>
          </p:cNvPr>
          <p:cNvSpPr/>
          <p:nvPr userDrawn="1"/>
        </p:nvSpPr>
        <p:spPr>
          <a:xfrm rot="10800000">
            <a:off x="9885896" y="717895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49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367" y="607229"/>
            <a:ext cx="3851238" cy="955964"/>
          </a:xfrm>
        </p:spPr>
        <p:txBody>
          <a:bodyPr anchor="t">
            <a:noAutofit/>
          </a:bodyPr>
          <a:lstStyle>
            <a:lvl1pPr>
              <a:defRPr lang="fr-FR" sz="2400" b="1" kern="1200" dirty="0">
                <a:solidFill>
                  <a:srgbClr val="578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7" y="1810574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6368" y="1810574"/>
            <a:ext cx="3851237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D677D9CB-2642-4D51-B732-6A3EA2019D77}"/>
              </a:ext>
            </a:extLst>
          </p:cNvPr>
          <p:cNvCxnSpPr>
            <a:cxnSpLocks/>
          </p:cNvCxnSpPr>
          <p:nvPr userDrawn="1"/>
        </p:nvCxnSpPr>
        <p:spPr>
          <a:xfrm>
            <a:off x="4715519" y="563898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5732FE3C-29D7-4ECB-B80B-93CC5AD6C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608013"/>
            <a:ext cx="6499226" cy="95567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fr-FR" sz="2400" b="0" kern="1200" dirty="0">
                <a:solidFill>
                  <a:srgbClr val="578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xmlns="" id="{B09B2C6E-2340-43DB-A140-F6A34AB047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622414" y="1810574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xmlns="" id="{EA37F814-EB3E-4AA5-8016-2F5F2E9AE99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83187" y="3317286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xmlns="" id="{C55AFA39-BD5D-4D89-ADF6-906864C70DE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183187" y="4849638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xmlns="" id="{7D57EC96-C0FD-40E9-AE5A-F6EA2246EDD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623969" y="3336433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xmlns="" id="{8EBB0545-73FD-4D28-9EF1-47AAC56A5B8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622414" y="4846391"/>
            <a:ext cx="3060000" cy="1221384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B8CF20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84AB47D-36C4-4C4E-A9E1-DBC519244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9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965008" y="853143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xmlns="" id="{B2AEBBAC-EE09-46D8-964F-567180AC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157" y="860611"/>
            <a:ext cx="3442447" cy="702581"/>
          </a:xfrm>
        </p:spPr>
        <p:txBody>
          <a:bodyPr anchor="t">
            <a:noAutofit/>
          </a:bodyPr>
          <a:lstStyle>
            <a:lvl1pPr>
              <a:defRPr sz="2600" b="1">
                <a:solidFill>
                  <a:srgbClr val="57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xmlns="" id="{E9E4B853-0DEE-47BB-8971-DED890F95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157" y="1810574"/>
            <a:ext cx="3442448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Forme en L 20">
            <a:extLst>
              <a:ext uri="{FF2B5EF4-FFF2-40B4-BE49-F238E27FC236}">
                <a16:creationId xmlns:a16="http://schemas.microsoft.com/office/drawing/2014/main" xmlns="" id="{E85BCEF9-11B8-47D6-B1E4-697362CC9EE5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578FFF"/>
          </a:solidFill>
          <a:ln>
            <a:solidFill>
              <a:srgbClr val="578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xmlns="" id="{19058612-AFB6-4EF6-A248-BE253D4B935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625477" y="860610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xmlns="" id="{B73B3F05-61B7-4329-BF06-EB72E98914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965008" y="2179107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xmlns="" id="{8A57E772-10D7-437F-92E2-80C0CFF98C1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25477" y="2186574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xmlns="" id="{532B99AA-829B-40A7-ADD6-396F12892CB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65008" y="3497605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xmlns="" id="{F831C69D-86D0-49C7-9652-F1E78BA4195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625477" y="3505072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xmlns="" id="{EB5268EE-B541-4D19-99CB-0994A020645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965008" y="4816956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xmlns="" id="{1630D48E-A95C-4722-9484-D33A2C9DA5A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8625477" y="4824423"/>
            <a:ext cx="3060000" cy="1080000"/>
          </a:xfrm>
          <a:gradFill flip="none" rotWithShape="1">
            <a:gsLst>
              <a:gs pos="2000">
                <a:srgbClr val="F5F5F5">
                  <a:alpha val="0"/>
                </a:srgbClr>
              </a:gs>
              <a:gs pos="0">
                <a:srgbClr val="F5F5F5"/>
              </a:gs>
              <a:gs pos="0">
                <a:srgbClr val="F5F5F5"/>
              </a:gs>
              <a:gs pos="0">
                <a:srgbClr val="578FFF"/>
              </a:gs>
            </a:gsLst>
            <a:lin ang="5400000" scaled="1"/>
            <a:tileRect/>
          </a:gradFill>
        </p:spPr>
        <p:txBody>
          <a:bodyPr>
            <a:noAutofit/>
          </a:bodyPr>
          <a:lstStyle>
            <a:lvl1pPr marL="0" indent="0">
              <a:buFontTx/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“ Modifier les styles du texte du masque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6D840C41-A28D-4F78-A8DB-783D269D1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43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C47665-598D-4444-AC04-EA94F00CCE18}" type="datetimeFigureOut">
              <a:rPr lang="fr-FR" smtClean="0"/>
              <a:pPr/>
              <a:t>12/02/20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380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136" y="1057136"/>
            <a:ext cx="4392000" cy="5051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22876" y="1057136"/>
            <a:ext cx="4392000" cy="5042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Connecteur droit 10"/>
          <p:cNvCxnSpPr>
            <a:cxnSpLocks/>
          </p:cNvCxnSpPr>
          <p:nvPr userDrawn="1"/>
        </p:nvCxnSpPr>
        <p:spPr>
          <a:xfrm>
            <a:off x="6103248" y="563898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rme en L 9">
            <a:extLst>
              <a:ext uri="{FF2B5EF4-FFF2-40B4-BE49-F238E27FC236}">
                <a16:creationId xmlns:a16="http://schemas.microsoft.com/office/drawing/2014/main" xmlns="" id="{7888B820-E8B6-41A9-99C9-B812056DE74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AE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BB5E3AF4-38A3-44C5-95FD-D7A00E6C2E3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676361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7497BACC-54A7-444E-9919-B3687C1A1B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3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136" y="1057136"/>
            <a:ext cx="4392000" cy="5051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222876" y="1057136"/>
            <a:ext cx="4392000" cy="5042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57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Connecteur droit 10"/>
          <p:cNvCxnSpPr>
            <a:cxnSpLocks/>
          </p:cNvCxnSpPr>
          <p:nvPr userDrawn="1"/>
        </p:nvCxnSpPr>
        <p:spPr>
          <a:xfrm>
            <a:off x="6103248" y="563898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rme en L 9">
            <a:extLst>
              <a:ext uri="{FF2B5EF4-FFF2-40B4-BE49-F238E27FC236}">
                <a16:creationId xmlns:a16="http://schemas.microsoft.com/office/drawing/2014/main" xmlns="" id="{7888B820-E8B6-41A9-99C9-B812056DE742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B8CF20"/>
          </a:solidFill>
          <a:ln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/>
            <a:endParaRPr lang="fr-FR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BB5E3AF4-38A3-44C5-95FD-D7A00E6C2E31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6676361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578FFF"/>
          </a:solidFill>
          <a:ln>
            <a:solidFill>
              <a:srgbClr val="578FFF"/>
            </a:solidFill>
          </a:ln>
        </p:spPr>
        <p:txBody>
          <a:bodyPr vert="horz" wrap="square" lIns="396000" tIns="360000" rIns="91440" bIns="4572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endParaRPr lang="fr-FR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617FE94-67F4-48C9-8D97-76701124DB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4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157" y="860611"/>
            <a:ext cx="3442447" cy="702581"/>
          </a:xfrm>
        </p:spPr>
        <p:txBody>
          <a:bodyPr anchor="t">
            <a:noAutofit/>
          </a:bodyPr>
          <a:lstStyle>
            <a:lvl1pPr>
              <a:defRPr sz="2600" b="1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80791" y="860611"/>
            <a:ext cx="6702013" cy="50004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25157" y="1810574"/>
            <a:ext cx="3442448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C47665-598D-4444-AC04-EA94F00CCE18}" type="datetimeFigureOut">
              <a:rPr lang="fr-FR" smtClean="0"/>
              <a:pPr/>
              <a:t>12/02/20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Forme en L 10">
            <a:extLst>
              <a:ext uri="{FF2B5EF4-FFF2-40B4-BE49-F238E27FC236}">
                <a16:creationId xmlns:a16="http://schemas.microsoft.com/office/drawing/2014/main" xmlns="" id="{BDF18E6C-752B-42BA-9A85-173F7EFA98C9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48539" y="463749"/>
            <a:ext cx="756000" cy="75600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B8CF20"/>
          </a:solidFill>
          <a:ln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41D09FD-6FF3-4F8B-8427-701A5419F1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8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Contrastée">
    <p:bg>
      <p:bgPr>
        <a:pattFill prst="ltUpDiag">
          <a:fgClr>
            <a:srgbClr val="404046"/>
          </a:fgClr>
          <a:bgClr>
            <a:srgbClr val="58586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62600" cy="206311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06B4-24E9-40E9-ABB1-6E17533D6EF7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838200" y="2590800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619500" y="2590799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91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6400800" y="2590798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9182100" y="2590798"/>
            <a:ext cx="2606040" cy="28860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961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6367" y="607229"/>
            <a:ext cx="3851238" cy="955964"/>
          </a:xfrm>
        </p:spPr>
        <p:txBody>
          <a:bodyPr anchor="t">
            <a:noAutofit/>
          </a:bodyPr>
          <a:lstStyle>
            <a:lvl1pPr>
              <a:defRPr sz="2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7" y="1810574"/>
            <a:ext cx="6499617" cy="40504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6368" y="1810574"/>
            <a:ext cx="3851237" cy="4058414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C47665-598D-4444-AC04-EA94F00CCE18}" type="datetimeFigureOut">
              <a:rPr lang="fr-FR" smtClean="0"/>
              <a:pPr/>
              <a:t>12/02/20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D677D9CB-2642-4D51-B732-6A3EA2019D77}"/>
              </a:ext>
            </a:extLst>
          </p:cNvPr>
          <p:cNvCxnSpPr>
            <a:cxnSpLocks/>
          </p:cNvCxnSpPr>
          <p:nvPr userDrawn="1"/>
        </p:nvCxnSpPr>
        <p:spPr>
          <a:xfrm>
            <a:off x="4715519" y="563898"/>
            <a:ext cx="0" cy="554507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xmlns="" id="{5732FE3C-29D7-4ECB-B80B-93CC5AD6C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3188" y="608013"/>
            <a:ext cx="6499226" cy="955675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fr-FR" sz="2600" b="1" smtClean="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pPr lvl="0">
              <a:spcBef>
                <a:spcPct val="0"/>
              </a:spcBef>
            </a:pPr>
            <a:r>
              <a:rPr lang="fr-FR" dirty="0"/>
              <a:t>Modifier les styles du texte du masque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EA16D1B-3AC7-4E2D-8823-1FC4FE18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0C47665-598D-4444-AC04-EA94F00CCE18}" type="datetimeFigureOut">
              <a:rPr lang="fr-FR" smtClean="0"/>
              <a:pPr/>
              <a:t>12/02/20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89C268D-D68A-4B80-BBBE-B38FEE7B6E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21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445-05C0-4349-80BC-163007D3AC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D906DAB-194C-4546-883D-57DA68ECE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Sous-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524000" y="1094509"/>
            <a:ext cx="9144000" cy="2415454"/>
          </a:xfrm>
        </p:spPr>
        <p:txBody>
          <a:bodyPr anchor="b">
            <a:normAutofit/>
          </a:bodyPr>
          <a:lstStyle>
            <a:lvl1pPr algn="ctr">
              <a:defRPr sz="4800" b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39587" y="3509963"/>
            <a:ext cx="9144000" cy="2174534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3" name="Forme en L 12">
            <a:extLst>
              <a:ext uri="{FF2B5EF4-FFF2-40B4-BE49-F238E27FC236}">
                <a16:creationId xmlns:a16="http://schemas.microsoft.com/office/drawing/2014/main" xmlns="" id="{DB38C8CA-3680-4E70-BC8B-9232B88FB67A}"/>
              </a:ext>
            </a:extLst>
          </p:cNvPr>
          <p:cNvSpPr/>
          <p:nvPr userDrawn="1"/>
        </p:nvSpPr>
        <p:spPr>
          <a:xfrm rot="5400000">
            <a:off x="1131047" y="717895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AE0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en L 13">
            <a:extLst>
              <a:ext uri="{FF2B5EF4-FFF2-40B4-BE49-F238E27FC236}">
                <a16:creationId xmlns:a16="http://schemas.microsoft.com/office/drawing/2014/main" xmlns="" id="{060C6F71-8337-4EA4-830E-C602B26A400C}"/>
              </a:ext>
            </a:extLst>
          </p:cNvPr>
          <p:cNvSpPr/>
          <p:nvPr userDrawn="1"/>
        </p:nvSpPr>
        <p:spPr>
          <a:xfrm>
            <a:off x="1131047" y="4907759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E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en L 14">
            <a:extLst>
              <a:ext uri="{FF2B5EF4-FFF2-40B4-BE49-F238E27FC236}">
                <a16:creationId xmlns:a16="http://schemas.microsoft.com/office/drawing/2014/main" xmlns="" id="{62F98F56-5437-4926-AF31-547BED750B20}"/>
              </a:ext>
            </a:extLst>
          </p:cNvPr>
          <p:cNvSpPr/>
          <p:nvPr userDrawn="1"/>
        </p:nvSpPr>
        <p:spPr>
          <a:xfrm rot="16200000">
            <a:off x="9885896" y="4907759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FD1E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en L 15">
            <a:extLst>
              <a:ext uri="{FF2B5EF4-FFF2-40B4-BE49-F238E27FC236}">
                <a16:creationId xmlns:a16="http://schemas.microsoft.com/office/drawing/2014/main" xmlns="" id="{0EE1C7FB-338F-495F-B1CE-8BCC00BE6A38}"/>
              </a:ext>
            </a:extLst>
          </p:cNvPr>
          <p:cNvSpPr/>
          <p:nvPr userDrawn="1"/>
        </p:nvSpPr>
        <p:spPr>
          <a:xfrm rot="10800000">
            <a:off x="9885896" y="717895"/>
            <a:ext cx="1206230" cy="1206230"/>
          </a:xfrm>
          <a:prstGeom prst="corner">
            <a:avLst>
              <a:gd name="adj1" fmla="val 33633"/>
              <a:gd name="adj2" fmla="val 33403"/>
            </a:avLst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70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445-05C0-4349-80BC-163007D3AC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773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C445-05C0-4349-80BC-163007D3AC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858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 anchorCtr="0"/>
          <a:lstStyle>
            <a:lvl1pPr marL="456293" indent="-456293">
              <a:buFont typeface="Arial" pitchFamily="34" charset="0"/>
              <a:buChar char="•"/>
              <a:defRPr lang="fr-FR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fr-FR" sz="2400" b="0" kern="1200" dirty="0" smtClean="0">
                <a:solidFill>
                  <a:srgbClr val="0099CC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9480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44000"/>
            <a:ext cx="2655651" cy="4932000"/>
          </a:xfrm>
          <a:solidFill>
            <a:srgbClr val="FD1E07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rgbClr val="FD1E07"/>
          </a:solidFill>
        </p:spPr>
        <p:txBody>
          <a:bodyPr wrap="square" lIns="396000" tIns="684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  <a:p>
            <a:pPr marL="0"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6001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7673CFE-13C4-4192-AA40-054434CE3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3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44000"/>
            <a:ext cx="2655651" cy="4932000"/>
          </a:xfrm>
          <a:solidFill>
            <a:srgbClr val="FAE018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rgbClr val="FAE018"/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F249EC6-F047-4BFC-8DE9-9583E6BA9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578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26000"/>
            <a:ext cx="2655651" cy="4932000"/>
          </a:xfrm>
          <a:solidFill>
            <a:srgbClr val="578FFF"/>
          </a:solidFill>
          <a:ln>
            <a:solidFill>
              <a:srgbClr val="578FFF"/>
            </a:solidFill>
          </a:ln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rgbClr val="578FFF"/>
          </a:solidFill>
          <a:ln>
            <a:solidFill>
              <a:srgbClr val="578FFF"/>
            </a:solidFill>
          </a:ln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46A3ADAB-0F63-4E22-A12D-A1FC7075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4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5963799"/>
          </a:xfrm>
        </p:spPr>
        <p:txBody>
          <a:bodyPr>
            <a:noAutofit/>
          </a:bodyPr>
          <a:lstStyle>
            <a:lvl1pPr marL="0" indent="0">
              <a:buNone/>
              <a:defRPr lang="fr-FR" sz="2400" dirty="0">
                <a:solidFill>
                  <a:srgbClr val="ACC4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fr-F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21564"/>
            <a:ext cx="2655651" cy="4932000"/>
          </a:xfrm>
          <a:solidFill>
            <a:srgbClr val="D1E559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rgbClr val="D1E559"/>
          </a:solidFill>
        </p:spPr>
        <p:txBody>
          <a:bodyPr vert="horz" wrap="square" lIns="396000" tIns="684000" rIns="91440" bIns="45720" rtlCol="0">
            <a:noAutofit/>
          </a:bodyPr>
          <a:lstStyle>
            <a:lvl1pPr>
              <a:defRPr lang="fr-FR" sz="2000" b="1" cap="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A7C06B8-2AC2-4025-B92A-C1C5305A11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44000"/>
            <a:ext cx="2655651" cy="4932000"/>
          </a:xfrm>
          <a:solidFill>
            <a:srgbClr val="EF8000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rgbClr val="EF8000"/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F95220D-0A91-4181-AFDB-C3D3025E93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0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 Orange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1128409"/>
            <a:ext cx="4643765" cy="50493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cap="all" baseline="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43999"/>
            <a:ext cx="2655651" cy="4932000"/>
          </a:xfrm>
          <a:solidFill>
            <a:srgbClr val="EF8000"/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rgbClr val="EF8000"/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5"/>
          </p:nvPr>
        </p:nvSpPr>
        <p:spPr>
          <a:xfrm>
            <a:off x="7645940" y="525294"/>
            <a:ext cx="4319080" cy="565251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43F92F8-887D-4D5D-8D74-33E8C53986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596379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65987" y="6356348"/>
            <a:ext cx="4114800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266562" y="6356347"/>
            <a:ext cx="2188722" cy="365125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F206B4-24E9-40E9-ABB1-6E17533D6EF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0" y="1943999"/>
            <a:ext cx="2655651" cy="4932000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wrap="square" lIns="396000" tIns="360000" rIns="91440" bIns="45720" rtlCol="0">
            <a:noAutofit/>
          </a:bodyPr>
          <a:lstStyle>
            <a:lvl1pPr>
              <a:defRPr lang="fr-FR" sz="1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0"/>
            <a:ext cx="2655651" cy="1944000"/>
          </a:xfrm>
          <a:solidFill>
            <a:schemeClr val="tx1">
              <a:lumMod val="75000"/>
              <a:lumOff val="25000"/>
            </a:schemeClr>
          </a:solidFill>
        </p:spPr>
        <p:txBody>
          <a:bodyPr wrap="square" lIns="396000" tIns="684000" rtlCol="0">
            <a:noAutofit/>
          </a:bodyPr>
          <a:lstStyle>
            <a:lvl1pPr marL="0" indent="0">
              <a:buNone/>
              <a:defRPr lang="fr-FR" sz="2000" b="1" cap="all" baseline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fr-FR" sz="1800" b="0" smtClean="0">
                <a:solidFill>
                  <a:schemeClr val="bg1"/>
                </a:solidFill>
              </a:defRPr>
            </a:lvl2pPr>
            <a:lvl3pPr>
              <a:defRPr lang="fr-FR" sz="1800" b="0" smtClean="0">
                <a:solidFill>
                  <a:schemeClr val="bg1"/>
                </a:solidFill>
              </a:defRPr>
            </a:lvl3pPr>
            <a:lvl4pPr>
              <a:defRPr lang="fr-FR" b="0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marL="0"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9BDC9D40-9835-4D13-ACD7-950B0ABDF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1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47665-598D-4444-AC04-EA94F00CCE18}" type="datetimeFigureOut">
              <a:rPr lang="fr-FR" smtClean="0"/>
              <a:t>12/02/20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06B4-24E9-40E9-ABB1-6E17533D6E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70" r:id="rId9"/>
    <p:sldLayoutId id="2147483669" r:id="rId10"/>
    <p:sldLayoutId id="2147483687" r:id="rId11"/>
    <p:sldLayoutId id="2147483651" r:id="rId12"/>
    <p:sldLayoutId id="2147483652" r:id="rId13"/>
    <p:sldLayoutId id="2147483686" r:id="rId14"/>
    <p:sldLayoutId id="2147483667" r:id="rId15"/>
    <p:sldLayoutId id="2147483680" r:id="rId16"/>
    <p:sldLayoutId id="2147483666" r:id="rId17"/>
    <p:sldLayoutId id="2147483653" r:id="rId18"/>
    <p:sldLayoutId id="2147483682" r:id="rId19"/>
    <p:sldLayoutId id="2147483684" r:id="rId20"/>
    <p:sldLayoutId id="2147483685" r:id="rId21"/>
    <p:sldLayoutId id="214748368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be-s.org/" TargetMode="External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2.wdp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3.wdp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microsoft.com/office/2007/relationships/hdphoto" Target="../media/hdphoto4.wdp"/><Relationship Id="rId8" Type="http://schemas.openxmlformats.org/officeDocument/2006/relationships/image" Target="../media/image31.jpeg"/><Relationship Id="rId9" Type="http://schemas.openxmlformats.org/officeDocument/2006/relationships/image" Target="../media/image32.emf"/><Relationship Id="rId10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sv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>
            <a:extLst>
              <a:ext uri="{FF2B5EF4-FFF2-40B4-BE49-F238E27FC236}">
                <a16:creationId xmlns:a16="http://schemas.microsoft.com/office/drawing/2014/main" xmlns="" id="{B7163397-294E-48BF-A30E-D7B63B6B50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9061" y="4735249"/>
            <a:ext cx="9193877" cy="1094338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Challenge Climat Usage Bâtiments </a:t>
            </a:r>
            <a:b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d’Enseignement Scolaire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593A2B6F-CC26-4034-978E-F48935F790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14" y="2764895"/>
            <a:ext cx="479078" cy="627592"/>
          </a:xfrm>
          <a:prstGeom prst="rect">
            <a:avLst/>
          </a:prstGeom>
        </p:spPr>
      </p:pic>
      <p:pic>
        <p:nvPicPr>
          <p:cNvPr id="1026" name="Picture 2" descr="RÃ©sultat de recherche d'images pour &quot;education nationale logo&quot;">
            <a:extLst>
              <a:ext uri="{FF2B5EF4-FFF2-40B4-BE49-F238E27FC236}">
                <a16:creationId xmlns:a16="http://schemas.microsoft.com/office/drawing/2014/main" xmlns="" id="{AF2F4D5B-5FE5-41C5-9695-C828871CA5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695" y="2064277"/>
            <a:ext cx="1257961" cy="6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cerema logo&quot;">
            <a:extLst>
              <a:ext uri="{FF2B5EF4-FFF2-40B4-BE49-F238E27FC236}">
                <a16:creationId xmlns:a16="http://schemas.microsoft.com/office/drawing/2014/main" xmlns="" id="{D86D43A9-14F3-407C-A029-85138BB9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668" y="583338"/>
            <a:ext cx="1405370" cy="4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ademe logo&quot;">
            <a:extLst>
              <a:ext uri="{FF2B5EF4-FFF2-40B4-BE49-F238E27FC236}">
                <a16:creationId xmlns:a16="http://schemas.microsoft.com/office/drawing/2014/main" xmlns="" id="{2FBC5C9C-6F6A-4682-BC36-CEB16044A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214" y="4107656"/>
            <a:ext cx="575564" cy="62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conseil gÃ©nÃ©ral yvelines&quot;">
            <a:extLst>
              <a:ext uri="{FF2B5EF4-FFF2-40B4-BE49-F238E27FC236}">
                <a16:creationId xmlns:a16="http://schemas.microsoft.com/office/drawing/2014/main" xmlns="" id="{B00BA3F8-8661-401A-BF19-554A8ABF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5942" y="3871895"/>
            <a:ext cx="1205395" cy="47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AFEAEB7D-B04D-4233-99CF-14C9197AA9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799" y="648648"/>
            <a:ext cx="870839" cy="4242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8509C96-61C3-4FA2-BC93-0807040350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7571" y="1496769"/>
            <a:ext cx="3370456" cy="3238480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005DFAB2-CAD2-4CB6-BD86-643C8ECF36DD}"/>
              </a:ext>
            </a:extLst>
          </p:cNvPr>
          <p:cNvPicPr/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1004214" y="3465513"/>
            <a:ext cx="487042" cy="514430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097DD8F7-3322-40C8-AFCC-AE95945AC2F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565" y="3445341"/>
            <a:ext cx="1205395" cy="314531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6C27C7CC-CC69-4E85-8B2A-7ED6B87A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04" y="1970982"/>
            <a:ext cx="810316" cy="36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88" y="4415064"/>
            <a:ext cx="1931136" cy="4238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FA1B009-2598-4982-8BBD-90F52B68FE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938" y="2430458"/>
            <a:ext cx="445637" cy="445637"/>
          </a:xfrm>
          <a:prstGeom prst="rect">
            <a:avLst/>
          </a:prstGeom>
        </p:spPr>
      </p:pic>
      <p:pic>
        <p:nvPicPr>
          <p:cNvPr id="4" name="Image 1" descr="logo">
            <a:extLst>
              <a:ext uri="{FF2B5EF4-FFF2-40B4-BE49-F238E27FC236}">
                <a16:creationId xmlns:a16="http://schemas.microsoft.com/office/drawing/2014/main" xmlns="" id="{09C1226A-74DF-4793-94FF-2F593196A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148" y="3014086"/>
            <a:ext cx="1004231" cy="3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57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Avant et pendant le concours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" y="1617257"/>
            <a:ext cx="2653264" cy="5236307"/>
          </a:xfrm>
        </p:spPr>
        <p:txBody>
          <a:bodyPr/>
          <a:lstStyle/>
          <a:p>
            <a:r>
              <a:rPr lang="fr-FR" sz="1700" b="1" u="sng" dirty="0"/>
              <a:t>Principe</a:t>
            </a:r>
            <a:r>
              <a:rPr lang="fr-FR" sz="1700" b="1" dirty="0"/>
              <a:t> :</a:t>
            </a:r>
            <a:r>
              <a:rPr lang="fr-FR" sz="1700" b="1" u="sng" dirty="0"/>
              <a:t> </a:t>
            </a:r>
          </a:p>
          <a:p>
            <a:pPr>
              <a:spcBef>
                <a:spcPts val="0"/>
              </a:spcBef>
            </a:pPr>
            <a:r>
              <a:rPr lang="fr-FR" sz="1700" b="1" dirty="0"/>
              <a:t>Comparer sa consommation réelle par rapport à une consommation de référence ajustée</a:t>
            </a:r>
          </a:p>
          <a:p>
            <a:pPr>
              <a:spcBef>
                <a:spcPts val="0"/>
              </a:spcBef>
            </a:pPr>
            <a:endParaRPr lang="fr-FR" sz="1700" dirty="0"/>
          </a:p>
          <a:p>
            <a:r>
              <a:rPr lang="fr-FR" sz="1700" u="sng" dirty="0"/>
              <a:t>Période de référence</a:t>
            </a:r>
            <a:r>
              <a:rPr lang="fr-FR" sz="1700" dirty="0"/>
              <a:t> :</a:t>
            </a:r>
          </a:p>
          <a:p>
            <a:pPr>
              <a:spcBef>
                <a:spcPts val="0"/>
              </a:spcBef>
            </a:pPr>
            <a:r>
              <a:rPr lang="fr-FR" b="1" dirty="0"/>
              <a:t>3 ans</a:t>
            </a:r>
            <a:r>
              <a:rPr lang="fr-FR" dirty="0"/>
              <a:t> d’historique récent de </a:t>
            </a:r>
            <a:r>
              <a:rPr lang="fr-FR" b="1" dirty="0"/>
              <a:t>consommations mensuelles</a:t>
            </a:r>
          </a:p>
          <a:p>
            <a:pPr>
              <a:spcBef>
                <a:spcPts val="0"/>
              </a:spcBef>
            </a:pPr>
            <a:endParaRPr lang="fr-FR" b="1" dirty="0"/>
          </a:p>
          <a:p>
            <a:r>
              <a:rPr lang="fr-FR" u="sng" dirty="0"/>
              <a:t>2</a:t>
            </a:r>
            <a:r>
              <a:rPr lang="fr-FR" u="sng" baseline="30000" dirty="0"/>
              <a:t>ème</a:t>
            </a:r>
            <a:r>
              <a:rPr lang="fr-FR" u="sng" dirty="0"/>
              <a:t> comparatif en option</a:t>
            </a:r>
            <a:r>
              <a:rPr lang="fr-FR" dirty="0"/>
              <a:t> </a:t>
            </a:r>
          </a:p>
          <a:p>
            <a:pPr>
              <a:spcBef>
                <a:spcPts val="0"/>
              </a:spcBef>
            </a:pPr>
            <a:r>
              <a:rPr lang="fr-FR" dirty="0"/>
              <a:t>(esprit « Décret ») </a:t>
            </a:r>
            <a:endParaRPr lang="fr-FR" dirty="0">
              <a:solidFill>
                <a:srgbClr val="FF0000"/>
              </a:solidFill>
            </a:endParaRPr>
          </a:p>
          <a:p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CUBE.S</a:t>
            </a:r>
          </a:p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CALCUL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7696596" y="1822352"/>
            <a:ext cx="134954" cy="2992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131" tIns="40566" rIns="81131" bIns="40566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985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en-GB" sz="16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146061" y="999580"/>
            <a:ext cx="7999245" cy="2539568"/>
            <a:chOff x="521371" y="2074365"/>
            <a:chExt cx="9000999" cy="2857601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521371" y="2074365"/>
              <a:ext cx="0" cy="285760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lIns="81162" tIns="40581" rIns="81162" bIns="40581"/>
            <a:lstStyle/>
            <a:p>
              <a:pPr marL="0" marR="0" lvl="0" indent="0" algn="l" defTabSz="398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en-GB" sz="16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521373" y="4911866"/>
              <a:ext cx="900099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62" tIns="40581" rIns="81162" bIns="40581"/>
            <a:lstStyle/>
            <a:p>
              <a:pPr marL="0" marR="0" lvl="0" indent="0" algn="l" defTabSz="398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en-GB" sz="16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942247" y="2103283"/>
              <a:ext cx="0" cy="2828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62" tIns="40581" rIns="81162" bIns="40581"/>
            <a:lstStyle/>
            <a:p>
              <a:pPr marL="0" marR="0" lvl="0" indent="0" algn="l" defTabSz="398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en-GB" sz="16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946307" y="2195115"/>
              <a:ext cx="0" cy="273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62" tIns="40581" rIns="81162" bIns="40581"/>
            <a:lstStyle/>
            <a:p>
              <a:pPr marL="0" marR="0" lvl="0" indent="0" algn="l" defTabSz="3985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en-GB" sz="169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084502" y="1048104"/>
            <a:ext cx="5021044" cy="1718697"/>
            <a:chOff x="4942246" y="2190995"/>
            <a:chExt cx="5649834" cy="1732855"/>
          </a:xfrm>
        </p:grpSpPr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7278966" y="2190995"/>
              <a:ext cx="3313114" cy="261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81122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Consommation de Référence</a:t>
              </a:r>
            </a:p>
          </p:txBody>
        </p:sp>
        <p:sp>
          <p:nvSpPr>
            <p:cNvPr id="13" name="Forme libre 28"/>
            <p:cNvSpPr/>
            <p:nvPr/>
          </p:nvSpPr>
          <p:spPr bwMode="auto">
            <a:xfrm>
              <a:off x="4942246" y="2604064"/>
              <a:ext cx="4004061" cy="1319786"/>
            </a:xfrm>
            <a:custGeom>
              <a:avLst/>
              <a:gdLst>
                <a:gd name="connsiteX0" fmla="*/ 0 w 1895827"/>
                <a:gd name="connsiteY0" fmla="*/ 17038 h 977310"/>
                <a:gd name="connsiteX1" fmla="*/ 190500 w 1895827"/>
                <a:gd name="connsiteY1" fmla="*/ 55138 h 977310"/>
                <a:gd name="connsiteX2" fmla="*/ 457200 w 1895827"/>
                <a:gd name="connsiteY2" fmla="*/ 474238 h 977310"/>
                <a:gd name="connsiteX3" fmla="*/ 762000 w 1895827"/>
                <a:gd name="connsiteY3" fmla="*/ 893338 h 977310"/>
                <a:gd name="connsiteX4" fmla="*/ 1200150 w 1895827"/>
                <a:gd name="connsiteY4" fmla="*/ 950488 h 977310"/>
                <a:gd name="connsiteX5" fmla="*/ 1543050 w 1895827"/>
                <a:gd name="connsiteY5" fmla="*/ 569488 h 977310"/>
                <a:gd name="connsiteX6" fmla="*/ 1752600 w 1895827"/>
                <a:gd name="connsiteY6" fmla="*/ 150388 h 977310"/>
                <a:gd name="connsiteX7" fmla="*/ 1885950 w 1895827"/>
                <a:gd name="connsiteY7" fmla="*/ 17038 h 977310"/>
                <a:gd name="connsiteX8" fmla="*/ 1885950 w 1895827"/>
                <a:gd name="connsiteY8" fmla="*/ 36088 h 977310"/>
                <a:gd name="connsiteX9" fmla="*/ 1885950 w 1895827"/>
                <a:gd name="connsiteY9" fmla="*/ 36088 h 9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827" h="977310">
                  <a:moveTo>
                    <a:pt x="0" y="17038"/>
                  </a:moveTo>
                  <a:cubicBezTo>
                    <a:pt x="57150" y="-2012"/>
                    <a:pt x="114300" y="-21062"/>
                    <a:pt x="190500" y="55138"/>
                  </a:cubicBezTo>
                  <a:cubicBezTo>
                    <a:pt x="266700" y="131338"/>
                    <a:pt x="361950" y="334538"/>
                    <a:pt x="457200" y="474238"/>
                  </a:cubicBezTo>
                  <a:cubicBezTo>
                    <a:pt x="552450" y="613938"/>
                    <a:pt x="638175" y="813963"/>
                    <a:pt x="762000" y="893338"/>
                  </a:cubicBezTo>
                  <a:cubicBezTo>
                    <a:pt x="885825" y="972713"/>
                    <a:pt x="1069975" y="1004463"/>
                    <a:pt x="1200150" y="950488"/>
                  </a:cubicBezTo>
                  <a:cubicBezTo>
                    <a:pt x="1330325" y="896513"/>
                    <a:pt x="1450975" y="702838"/>
                    <a:pt x="1543050" y="569488"/>
                  </a:cubicBezTo>
                  <a:cubicBezTo>
                    <a:pt x="1635125" y="436138"/>
                    <a:pt x="1695450" y="242463"/>
                    <a:pt x="1752600" y="150388"/>
                  </a:cubicBezTo>
                  <a:cubicBezTo>
                    <a:pt x="1809750" y="58313"/>
                    <a:pt x="1863725" y="36088"/>
                    <a:pt x="1885950" y="17038"/>
                  </a:cubicBezTo>
                  <a:cubicBezTo>
                    <a:pt x="1908175" y="-2012"/>
                    <a:pt x="1885950" y="36088"/>
                    <a:pt x="1885950" y="36088"/>
                  </a:cubicBezTo>
                  <a:lnTo>
                    <a:pt x="1885950" y="36088"/>
                  </a:lnTo>
                </a:path>
              </a:pathLst>
            </a:custGeom>
            <a:noFill/>
            <a:ln w="34925" cap="flat" cmpd="sng" algn="ctr">
              <a:solidFill>
                <a:srgbClr val="F600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3146063" y="1231358"/>
            <a:ext cx="4071994" cy="1637515"/>
            <a:chOff x="521371" y="2335172"/>
            <a:chExt cx="4581934" cy="1842583"/>
          </a:xfrm>
          <a:noFill/>
        </p:grpSpPr>
        <p:sp>
          <p:nvSpPr>
            <p:cNvPr id="17" name="Forme libre 2"/>
            <p:cNvSpPr/>
            <p:nvPr/>
          </p:nvSpPr>
          <p:spPr bwMode="auto">
            <a:xfrm>
              <a:off x="521371" y="2600520"/>
              <a:ext cx="1515454" cy="1444452"/>
            </a:xfrm>
            <a:custGeom>
              <a:avLst/>
              <a:gdLst>
                <a:gd name="connsiteX0" fmla="*/ 0 w 1895827"/>
                <a:gd name="connsiteY0" fmla="*/ 17038 h 977310"/>
                <a:gd name="connsiteX1" fmla="*/ 190500 w 1895827"/>
                <a:gd name="connsiteY1" fmla="*/ 55138 h 977310"/>
                <a:gd name="connsiteX2" fmla="*/ 457200 w 1895827"/>
                <a:gd name="connsiteY2" fmla="*/ 474238 h 977310"/>
                <a:gd name="connsiteX3" fmla="*/ 762000 w 1895827"/>
                <a:gd name="connsiteY3" fmla="*/ 893338 h 977310"/>
                <a:gd name="connsiteX4" fmla="*/ 1200150 w 1895827"/>
                <a:gd name="connsiteY4" fmla="*/ 950488 h 977310"/>
                <a:gd name="connsiteX5" fmla="*/ 1543050 w 1895827"/>
                <a:gd name="connsiteY5" fmla="*/ 569488 h 977310"/>
                <a:gd name="connsiteX6" fmla="*/ 1752600 w 1895827"/>
                <a:gd name="connsiteY6" fmla="*/ 150388 h 977310"/>
                <a:gd name="connsiteX7" fmla="*/ 1885950 w 1895827"/>
                <a:gd name="connsiteY7" fmla="*/ 17038 h 977310"/>
                <a:gd name="connsiteX8" fmla="*/ 1885950 w 1895827"/>
                <a:gd name="connsiteY8" fmla="*/ 36088 h 977310"/>
                <a:gd name="connsiteX9" fmla="*/ 1885950 w 1895827"/>
                <a:gd name="connsiteY9" fmla="*/ 36088 h 9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827" h="977310">
                  <a:moveTo>
                    <a:pt x="0" y="17038"/>
                  </a:moveTo>
                  <a:cubicBezTo>
                    <a:pt x="57150" y="-2012"/>
                    <a:pt x="114300" y="-21062"/>
                    <a:pt x="190500" y="55138"/>
                  </a:cubicBezTo>
                  <a:cubicBezTo>
                    <a:pt x="266700" y="131338"/>
                    <a:pt x="361950" y="334538"/>
                    <a:pt x="457200" y="474238"/>
                  </a:cubicBezTo>
                  <a:cubicBezTo>
                    <a:pt x="552450" y="613938"/>
                    <a:pt x="638175" y="813963"/>
                    <a:pt x="762000" y="893338"/>
                  </a:cubicBezTo>
                  <a:cubicBezTo>
                    <a:pt x="885825" y="972713"/>
                    <a:pt x="1069975" y="1004463"/>
                    <a:pt x="1200150" y="950488"/>
                  </a:cubicBezTo>
                  <a:cubicBezTo>
                    <a:pt x="1330325" y="896513"/>
                    <a:pt x="1450975" y="702838"/>
                    <a:pt x="1543050" y="569488"/>
                  </a:cubicBezTo>
                  <a:cubicBezTo>
                    <a:pt x="1635125" y="436138"/>
                    <a:pt x="1695450" y="242463"/>
                    <a:pt x="1752600" y="150388"/>
                  </a:cubicBezTo>
                  <a:cubicBezTo>
                    <a:pt x="1809750" y="58313"/>
                    <a:pt x="1863725" y="36088"/>
                    <a:pt x="1885950" y="17038"/>
                  </a:cubicBezTo>
                  <a:cubicBezTo>
                    <a:pt x="1908175" y="-2012"/>
                    <a:pt x="1885950" y="36088"/>
                    <a:pt x="1885950" y="36088"/>
                  </a:cubicBezTo>
                  <a:lnTo>
                    <a:pt x="1885950" y="36088"/>
                  </a:lnTo>
                </a:path>
              </a:pathLst>
            </a:custGeom>
            <a:grpFill/>
            <a:ln w="34925" cap="flat" cmpd="sng" algn="ctr">
              <a:solidFill>
                <a:srgbClr val="F600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18" name="Forme libre 25"/>
            <p:cNvSpPr/>
            <p:nvPr/>
          </p:nvSpPr>
          <p:spPr bwMode="auto">
            <a:xfrm>
              <a:off x="2027969" y="2600520"/>
              <a:ext cx="1460128" cy="1577235"/>
            </a:xfrm>
            <a:custGeom>
              <a:avLst/>
              <a:gdLst>
                <a:gd name="connsiteX0" fmla="*/ 0 w 1895827"/>
                <a:gd name="connsiteY0" fmla="*/ 17038 h 977310"/>
                <a:gd name="connsiteX1" fmla="*/ 190500 w 1895827"/>
                <a:gd name="connsiteY1" fmla="*/ 55138 h 977310"/>
                <a:gd name="connsiteX2" fmla="*/ 457200 w 1895827"/>
                <a:gd name="connsiteY2" fmla="*/ 474238 h 977310"/>
                <a:gd name="connsiteX3" fmla="*/ 762000 w 1895827"/>
                <a:gd name="connsiteY3" fmla="*/ 893338 h 977310"/>
                <a:gd name="connsiteX4" fmla="*/ 1200150 w 1895827"/>
                <a:gd name="connsiteY4" fmla="*/ 950488 h 977310"/>
                <a:gd name="connsiteX5" fmla="*/ 1543050 w 1895827"/>
                <a:gd name="connsiteY5" fmla="*/ 569488 h 977310"/>
                <a:gd name="connsiteX6" fmla="*/ 1752600 w 1895827"/>
                <a:gd name="connsiteY6" fmla="*/ 150388 h 977310"/>
                <a:gd name="connsiteX7" fmla="*/ 1885950 w 1895827"/>
                <a:gd name="connsiteY7" fmla="*/ 17038 h 977310"/>
                <a:gd name="connsiteX8" fmla="*/ 1885950 w 1895827"/>
                <a:gd name="connsiteY8" fmla="*/ 36088 h 977310"/>
                <a:gd name="connsiteX9" fmla="*/ 1885950 w 1895827"/>
                <a:gd name="connsiteY9" fmla="*/ 36088 h 9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827" h="977310">
                  <a:moveTo>
                    <a:pt x="0" y="17038"/>
                  </a:moveTo>
                  <a:cubicBezTo>
                    <a:pt x="57150" y="-2012"/>
                    <a:pt x="114300" y="-21062"/>
                    <a:pt x="190500" y="55138"/>
                  </a:cubicBezTo>
                  <a:cubicBezTo>
                    <a:pt x="266700" y="131338"/>
                    <a:pt x="361950" y="334538"/>
                    <a:pt x="457200" y="474238"/>
                  </a:cubicBezTo>
                  <a:cubicBezTo>
                    <a:pt x="552450" y="613938"/>
                    <a:pt x="638175" y="813963"/>
                    <a:pt x="762000" y="893338"/>
                  </a:cubicBezTo>
                  <a:cubicBezTo>
                    <a:pt x="885825" y="972713"/>
                    <a:pt x="1069975" y="1004463"/>
                    <a:pt x="1200150" y="950488"/>
                  </a:cubicBezTo>
                  <a:cubicBezTo>
                    <a:pt x="1330325" y="896513"/>
                    <a:pt x="1450975" y="702838"/>
                    <a:pt x="1543050" y="569488"/>
                  </a:cubicBezTo>
                  <a:cubicBezTo>
                    <a:pt x="1635125" y="436138"/>
                    <a:pt x="1695450" y="242463"/>
                    <a:pt x="1752600" y="150388"/>
                  </a:cubicBezTo>
                  <a:cubicBezTo>
                    <a:pt x="1809750" y="58313"/>
                    <a:pt x="1863725" y="36088"/>
                    <a:pt x="1885950" y="17038"/>
                  </a:cubicBezTo>
                  <a:cubicBezTo>
                    <a:pt x="1908175" y="-2012"/>
                    <a:pt x="1885950" y="36088"/>
                    <a:pt x="1885950" y="36088"/>
                  </a:cubicBezTo>
                  <a:lnTo>
                    <a:pt x="1885950" y="36088"/>
                  </a:lnTo>
                </a:path>
              </a:pathLst>
            </a:custGeom>
            <a:grpFill/>
            <a:ln w="34925" cap="flat" cmpd="sng" algn="ctr">
              <a:solidFill>
                <a:srgbClr val="F600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19" name="Forme libre 27"/>
            <p:cNvSpPr/>
            <p:nvPr/>
          </p:nvSpPr>
          <p:spPr bwMode="auto">
            <a:xfrm>
              <a:off x="3482119" y="2607611"/>
              <a:ext cx="1460128" cy="1191186"/>
            </a:xfrm>
            <a:custGeom>
              <a:avLst/>
              <a:gdLst>
                <a:gd name="connsiteX0" fmla="*/ 0 w 1895827"/>
                <a:gd name="connsiteY0" fmla="*/ 17038 h 977310"/>
                <a:gd name="connsiteX1" fmla="*/ 190500 w 1895827"/>
                <a:gd name="connsiteY1" fmla="*/ 55138 h 977310"/>
                <a:gd name="connsiteX2" fmla="*/ 457200 w 1895827"/>
                <a:gd name="connsiteY2" fmla="*/ 474238 h 977310"/>
                <a:gd name="connsiteX3" fmla="*/ 762000 w 1895827"/>
                <a:gd name="connsiteY3" fmla="*/ 893338 h 977310"/>
                <a:gd name="connsiteX4" fmla="*/ 1200150 w 1895827"/>
                <a:gd name="connsiteY4" fmla="*/ 950488 h 977310"/>
                <a:gd name="connsiteX5" fmla="*/ 1543050 w 1895827"/>
                <a:gd name="connsiteY5" fmla="*/ 569488 h 977310"/>
                <a:gd name="connsiteX6" fmla="*/ 1752600 w 1895827"/>
                <a:gd name="connsiteY6" fmla="*/ 150388 h 977310"/>
                <a:gd name="connsiteX7" fmla="*/ 1885950 w 1895827"/>
                <a:gd name="connsiteY7" fmla="*/ 17038 h 977310"/>
                <a:gd name="connsiteX8" fmla="*/ 1885950 w 1895827"/>
                <a:gd name="connsiteY8" fmla="*/ 36088 h 977310"/>
                <a:gd name="connsiteX9" fmla="*/ 1885950 w 1895827"/>
                <a:gd name="connsiteY9" fmla="*/ 36088 h 9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827" h="977310">
                  <a:moveTo>
                    <a:pt x="0" y="17038"/>
                  </a:moveTo>
                  <a:cubicBezTo>
                    <a:pt x="57150" y="-2012"/>
                    <a:pt x="114300" y="-21062"/>
                    <a:pt x="190500" y="55138"/>
                  </a:cubicBezTo>
                  <a:cubicBezTo>
                    <a:pt x="266700" y="131338"/>
                    <a:pt x="361950" y="334538"/>
                    <a:pt x="457200" y="474238"/>
                  </a:cubicBezTo>
                  <a:cubicBezTo>
                    <a:pt x="552450" y="613938"/>
                    <a:pt x="638175" y="813963"/>
                    <a:pt x="762000" y="893338"/>
                  </a:cubicBezTo>
                  <a:cubicBezTo>
                    <a:pt x="885825" y="972713"/>
                    <a:pt x="1069975" y="1004463"/>
                    <a:pt x="1200150" y="950488"/>
                  </a:cubicBezTo>
                  <a:cubicBezTo>
                    <a:pt x="1330325" y="896513"/>
                    <a:pt x="1450975" y="702838"/>
                    <a:pt x="1543050" y="569488"/>
                  </a:cubicBezTo>
                  <a:cubicBezTo>
                    <a:pt x="1635125" y="436138"/>
                    <a:pt x="1695450" y="242463"/>
                    <a:pt x="1752600" y="150388"/>
                  </a:cubicBezTo>
                  <a:cubicBezTo>
                    <a:pt x="1809750" y="58313"/>
                    <a:pt x="1863725" y="36088"/>
                    <a:pt x="1885950" y="17038"/>
                  </a:cubicBezTo>
                  <a:cubicBezTo>
                    <a:pt x="1908175" y="-2012"/>
                    <a:pt x="1885950" y="36088"/>
                    <a:pt x="1885950" y="36088"/>
                  </a:cubicBezTo>
                  <a:lnTo>
                    <a:pt x="1885950" y="36088"/>
                  </a:lnTo>
                </a:path>
              </a:pathLst>
            </a:custGeom>
            <a:grpFill/>
            <a:ln w="34925" cap="flat" cmpd="sng" algn="ctr">
              <a:solidFill>
                <a:srgbClr val="F6001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526443" y="2335172"/>
              <a:ext cx="1512887" cy="2922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81122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N-3</a:t>
              </a:r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2077724" y="2349037"/>
              <a:ext cx="1512887" cy="2922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81122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N-2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3590418" y="2358525"/>
              <a:ext cx="1512887" cy="29224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81122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N-1</a:t>
              </a:r>
            </a:p>
          </p:txBody>
        </p:sp>
      </p:grpSp>
      <p:sp>
        <p:nvSpPr>
          <p:cNvPr id="24" name="Flèche droite 13"/>
          <p:cNvSpPr/>
          <p:nvPr/>
        </p:nvSpPr>
        <p:spPr bwMode="auto">
          <a:xfrm>
            <a:off x="6805091" y="2247374"/>
            <a:ext cx="719134" cy="788974"/>
          </a:xfrm>
          <a:prstGeom prst="rightArrow">
            <a:avLst/>
          </a:prstGeom>
          <a:solidFill>
            <a:srgbClr val="F600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13" tIns="40607" rIns="81213" bIns="40607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3989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endParaRPr kumimoji="0" lang="fr-FR" sz="169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6979227" y="1489778"/>
            <a:ext cx="5246748" cy="1373753"/>
            <a:chOff x="4834569" y="2625947"/>
            <a:chExt cx="5903805" cy="1545792"/>
          </a:xfrm>
        </p:grpSpPr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8946307" y="2769391"/>
              <a:ext cx="1792067" cy="69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8112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Référence Ajustée climat et usages année concours.</a:t>
              </a:r>
            </a:p>
          </p:txBody>
        </p:sp>
        <p:sp>
          <p:nvSpPr>
            <p:cNvPr id="27" name="Forme libre 29"/>
            <p:cNvSpPr/>
            <p:nvPr/>
          </p:nvSpPr>
          <p:spPr bwMode="auto">
            <a:xfrm rot="408764">
              <a:off x="4834569" y="2841272"/>
              <a:ext cx="4018678" cy="1330467"/>
            </a:xfrm>
            <a:custGeom>
              <a:avLst/>
              <a:gdLst>
                <a:gd name="connsiteX0" fmla="*/ 0 w 1895827"/>
                <a:gd name="connsiteY0" fmla="*/ 17038 h 977310"/>
                <a:gd name="connsiteX1" fmla="*/ 190500 w 1895827"/>
                <a:gd name="connsiteY1" fmla="*/ 55138 h 977310"/>
                <a:gd name="connsiteX2" fmla="*/ 457200 w 1895827"/>
                <a:gd name="connsiteY2" fmla="*/ 474238 h 977310"/>
                <a:gd name="connsiteX3" fmla="*/ 762000 w 1895827"/>
                <a:gd name="connsiteY3" fmla="*/ 893338 h 977310"/>
                <a:gd name="connsiteX4" fmla="*/ 1200150 w 1895827"/>
                <a:gd name="connsiteY4" fmla="*/ 950488 h 977310"/>
                <a:gd name="connsiteX5" fmla="*/ 1543050 w 1895827"/>
                <a:gd name="connsiteY5" fmla="*/ 569488 h 977310"/>
                <a:gd name="connsiteX6" fmla="*/ 1752600 w 1895827"/>
                <a:gd name="connsiteY6" fmla="*/ 150388 h 977310"/>
                <a:gd name="connsiteX7" fmla="*/ 1885950 w 1895827"/>
                <a:gd name="connsiteY7" fmla="*/ 17038 h 977310"/>
                <a:gd name="connsiteX8" fmla="*/ 1885950 w 1895827"/>
                <a:gd name="connsiteY8" fmla="*/ 36088 h 977310"/>
                <a:gd name="connsiteX9" fmla="*/ 1885950 w 1895827"/>
                <a:gd name="connsiteY9" fmla="*/ 36088 h 9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827" h="977310">
                  <a:moveTo>
                    <a:pt x="0" y="17038"/>
                  </a:moveTo>
                  <a:cubicBezTo>
                    <a:pt x="57150" y="-2012"/>
                    <a:pt x="114300" y="-21062"/>
                    <a:pt x="190500" y="55138"/>
                  </a:cubicBezTo>
                  <a:cubicBezTo>
                    <a:pt x="266700" y="131338"/>
                    <a:pt x="361950" y="334538"/>
                    <a:pt x="457200" y="474238"/>
                  </a:cubicBezTo>
                  <a:cubicBezTo>
                    <a:pt x="552450" y="613938"/>
                    <a:pt x="638175" y="813963"/>
                    <a:pt x="762000" y="893338"/>
                  </a:cubicBezTo>
                  <a:cubicBezTo>
                    <a:pt x="885825" y="972713"/>
                    <a:pt x="1069975" y="1004463"/>
                    <a:pt x="1200150" y="950488"/>
                  </a:cubicBezTo>
                  <a:cubicBezTo>
                    <a:pt x="1330325" y="896513"/>
                    <a:pt x="1450975" y="702838"/>
                    <a:pt x="1543050" y="569488"/>
                  </a:cubicBezTo>
                  <a:cubicBezTo>
                    <a:pt x="1635125" y="436138"/>
                    <a:pt x="1695450" y="242463"/>
                    <a:pt x="1752600" y="150388"/>
                  </a:cubicBezTo>
                  <a:cubicBezTo>
                    <a:pt x="1809750" y="58313"/>
                    <a:pt x="1863725" y="36088"/>
                    <a:pt x="1885950" y="17038"/>
                  </a:cubicBezTo>
                  <a:cubicBezTo>
                    <a:pt x="1908175" y="-2012"/>
                    <a:pt x="1885950" y="36088"/>
                    <a:pt x="1885950" y="36088"/>
                  </a:cubicBezTo>
                  <a:lnTo>
                    <a:pt x="1885950" y="36088"/>
                  </a:lnTo>
                </a:path>
              </a:pathLst>
            </a:custGeom>
            <a:noFill/>
            <a:ln w="34925" cap="flat" cmpd="sng" algn="ctr">
              <a:solidFill>
                <a:srgbClr val="FF9900"/>
              </a:solidFill>
              <a:prstDash val="lg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sp>
          <p:nvSpPr>
            <p:cNvPr id="28" name="Flèche droite 46"/>
            <p:cNvSpPr/>
            <p:nvPr/>
          </p:nvSpPr>
          <p:spPr bwMode="auto">
            <a:xfrm rot="5400000">
              <a:off x="9604713" y="2419686"/>
              <a:ext cx="143443" cy="555966"/>
            </a:xfrm>
            <a:prstGeom prst="rightArrow">
              <a:avLst/>
            </a:prstGeom>
            <a:solidFill>
              <a:srgbClr val="FF99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7640839" y="1899363"/>
            <a:ext cx="4473944" cy="1431541"/>
            <a:chOff x="5579034" y="3086829"/>
            <a:chExt cx="5034221" cy="1610814"/>
          </a:xfrm>
        </p:grpSpPr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7834997" y="4405400"/>
              <a:ext cx="2778258" cy="292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ctr" defTabSz="81122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Economies d’énergie %</a:t>
              </a:r>
            </a:p>
          </p:txBody>
        </p:sp>
        <p:sp>
          <p:nvSpPr>
            <p:cNvPr id="31" name="Forme libre 10"/>
            <p:cNvSpPr/>
            <p:nvPr/>
          </p:nvSpPr>
          <p:spPr bwMode="auto">
            <a:xfrm>
              <a:off x="5579034" y="3086829"/>
              <a:ext cx="3318095" cy="1394234"/>
            </a:xfrm>
            <a:custGeom>
              <a:avLst/>
              <a:gdLst>
                <a:gd name="connsiteX0" fmla="*/ 49794 w 3318095"/>
                <a:gd name="connsiteY0" fmla="*/ 86008 h 1394234"/>
                <a:gd name="connsiteX1" fmla="*/ 312345 w 3318095"/>
                <a:gd name="connsiteY1" fmla="*/ 398353 h 1394234"/>
                <a:gd name="connsiteX2" fmla="*/ 615636 w 3318095"/>
                <a:gd name="connsiteY2" fmla="*/ 801232 h 1394234"/>
                <a:gd name="connsiteX3" fmla="*/ 864606 w 3318095"/>
                <a:gd name="connsiteY3" fmla="*/ 982301 h 1394234"/>
                <a:gd name="connsiteX4" fmla="*/ 1281066 w 3318095"/>
                <a:gd name="connsiteY4" fmla="*/ 1109050 h 1394234"/>
                <a:gd name="connsiteX5" fmla="*/ 1638677 w 3318095"/>
                <a:gd name="connsiteY5" fmla="*/ 1145264 h 1394234"/>
                <a:gd name="connsiteX6" fmla="*/ 1951022 w 3318095"/>
                <a:gd name="connsiteY6" fmla="*/ 1077363 h 1394234"/>
                <a:gd name="connsiteX7" fmla="*/ 2362955 w 3318095"/>
                <a:gd name="connsiteY7" fmla="*/ 810285 h 1394234"/>
                <a:gd name="connsiteX8" fmla="*/ 2643612 w 3318095"/>
                <a:gd name="connsiteY8" fmla="*/ 593002 h 1394234"/>
                <a:gd name="connsiteX9" fmla="*/ 2933323 w 3318095"/>
                <a:gd name="connsiteY9" fmla="*/ 267078 h 1394234"/>
                <a:gd name="connsiteX10" fmla="*/ 3132499 w 3318095"/>
                <a:gd name="connsiteY10" fmla="*/ 108642 h 1394234"/>
                <a:gd name="connsiteX11" fmla="*/ 3318095 w 3318095"/>
                <a:gd name="connsiteY11" fmla="*/ 54321 h 1394234"/>
                <a:gd name="connsiteX12" fmla="*/ 3318095 w 3318095"/>
                <a:gd name="connsiteY12" fmla="*/ 140329 h 1394234"/>
                <a:gd name="connsiteX13" fmla="*/ 3073652 w 3318095"/>
                <a:gd name="connsiteY13" fmla="*/ 217283 h 1394234"/>
                <a:gd name="connsiteX14" fmla="*/ 2915216 w 3318095"/>
                <a:gd name="connsiteY14" fmla="*/ 362139 h 1394234"/>
                <a:gd name="connsiteX15" fmla="*/ 2747727 w 3318095"/>
                <a:gd name="connsiteY15" fmla="*/ 570369 h 1394234"/>
                <a:gd name="connsiteX16" fmla="*/ 2607398 w 3318095"/>
                <a:gd name="connsiteY16" fmla="*/ 733331 h 1394234"/>
                <a:gd name="connsiteX17" fmla="*/ 2109458 w 3318095"/>
                <a:gd name="connsiteY17" fmla="*/ 1163371 h 1394234"/>
                <a:gd name="connsiteX18" fmla="*/ 1851434 w 3318095"/>
                <a:gd name="connsiteY18" fmla="*/ 1312753 h 1394234"/>
                <a:gd name="connsiteX19" fmla="*/ 1616044 w 3318095"/>
                <a:gd name="connsiteY19" fmla="*/ 1394234 h 1394234"/>
                <a:gd name="connsiteX20" fmla="*/ 1308226 w 3318095"/>
                <a:gd name="connsiteY20" fmla="*/ 1380654 h 1394234"/>
                <a:gd name="connsiteX21" fmla="*/ 1045676 w 3318095"/>
                <a:gd name="connsiteY21" fmla="*/ 1312753 h 1394234"/>
                <a:gd name="connsiteX22" fmla="*/ 692590 w 3318095"/>
                <a:gd name="connsiteY22" fmla="*/ 1122630 h 1394234"/>
                <a:gd name="connsiteX23" fmla="*/ 543208 w 3318095"/>
                <a:gd name="connsiteY23" fmla="*/ 955141 h 1394234"/>
                <a:gd name="connsiteX24" fmla="*/ 0 w 3318095"/>
                <a:gd name="connsiteY24" fmla="*/ 0 h 13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18095" h="1394234">
                  <a:moveTo>
                    <a:pt x="49794" y="86008"/>
                  </a:moveTo>
                  <a:lnTo>
                    <a:pt x="312345" y="398353"/>
                  </a:lnTo>
                  <a:lnTo>
                    <a:pt x="615636" y="801232"/>
                  </a:lnTo>
                  <a:lnTo>
                    <a:pt x="864606" y="982301"/>
                  </a:lnTo>
                  <a:lnTo>
                    <a:pt x="1281066" y="1109050"/>
                  </a:lnTo>
                  <a:lnTo>
                    <a:pt x="1638677" y="1145264"/>
                  </a:lnTo>
                  <a:lnTo>
                    <a:pt x="1951022" y="1077363"/>
                  </a:lnTo>
                  <a:lnTo>
                    <a:pt x="2362955" y="810285"/>
                  </a:lnTo>
                  <a:lnTo>
                    <a:pt x="2643612" y="593002"/>
                  </a:lnTo>
                  <a:lnTo>
                    <a:pt x="2933323" y="267078"/>
                  </a:lnTo>
                  <a:lnTo>
                    <a:pt x="3132499" y="108642"/>
                  </a:lnTo>
                  <a:lnTo>
                    <a:pt x="3318095" y="54321"/>
                  </a:lnTo>
                  <a:lnTo>
                    <a:pt x="3318095" y="140329"/>
                  </a:lnTo>
                  <a:lnTo>
                    <a:pt x="3073652" y="217283"/>
                  </a:lnTo>
                  <a:lnTo>
                    <a:pt x="2915216" y="362139"/>
                  </a:lnTo>
                  <a:lnTo>
                    <a:pt x="2747727" y="570369"/>
                  </a:lnTo>
                  <a:lnTo>
                    <a:pt x="2607398" y="733331"/>
                  </a:lnTo>
                  <a:lnTo>
                    <a:pt x="2109458" y="1163371"/>
                  </a:lnTo>
                  <a:lnTo>
                    <a:pt x="1851434" y="1312753"/>
                  </a:lnTo>
                  <a:lnTo>
                    <a:pt x="1616044" y="1394234"/>
                  </a:lnTo>
                  <a:lnTo>
                    <a:pt x="1308226" y="1380654"/>
                  </a:lnTo>
                  <a:lnTo>
                    <a:pt x="1045676" y="1312753"/>
                  </a:lnTo>
                  <a:lnTo>
                    <a:pt x="692590" y="1122630"/>
                  </a:lnTo>
                  <a:lnTo>
                    <a:pt x="543208" y="955141"/>
                  </a:lnTo>
                  <a:lnTo>
                    <a:pt x="0" y="0"/>
                  </a:lnTo>
                </a:path>
              </a:pathLst>
            </a:custGeom>
            <a:pattFill prst="wdDnDiag">
              <a:fgClr>
                <a:srgbClr val="92D050"/>
              </a:fgClr>
              <a:bgClr>
                <a:schemeClr val="bg1"/>
              </a:bgClr>
            </a:patt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cxnSp>
          <p:nvCxnSpPr>
            <p:cNvPr id="32" name="Connecteur droit 31"/>
            <p:cNvCxnSpPr/>
            <p:nvPr/>
          </p:nvCxnSpPr>
          <p:spPr bwMode="auto">
            <a:xfrm>
              <a:off x="7259321" y="4363612"/>
              <a:ext cx="894897" cy="18793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e 32"/>
          <p:cNvGrpSpPr/>
          <p:nvPr/>
        </p:nvGrpSpPr>
        <p:grpSpPr>
          <a:xfrm>
            <a:off x="6945005" y="1724770"/>
            <a:ext cx="5101502" cy="1398099"/>
            <a:chOff x="4796060" y="2890373"/>
            <a:chExt cx="5740369" cy="1573184"/>
          </a:xfrm>
        </p:grpSpPr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8946304" y="3447471"/>
              <a:ext cx="1590125" cy="692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1182" tIns="40592" rIns="81182" bIns="40592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0" marR="0" lvl="0" indent="0" algn="l" defTabSz="811229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r>
                <a:rPr kumimoji="0" lang="fr-FR" altLang="fr-FR" sz="1155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</a:rPr>
                <a:t>Consommation réelle, base factures.</a:t>
              </a:r>
            </a:p>
          </p:txBody>
        </p:sp>
        <p:sp>
          <p:nvSpPr>
            <p:cNvPr id="35" name="Forme libre 31"/>
            <p:cNvSpPr/>
            <p:nvPr/>
          </p:nvSpPr>
          <p:spPr bwMode="auto">
            <a:xfrm rot="539350">
              <a:off x="4796060" y="2890373"/>
              <a:ext cx="4018678" cy="1573184"/>
            </a:xfrm>
            <a:custGeom>
              <a:avLst/>
              <a:gdLst>
                <a:gd name="connsiteX0" fmla="*/ 0 w 1895827"/>
                <a:gd name="connsiteY0" fmla="*/ 17038 h 977310"/>
                <a:gd name="connsiteX1" fmla="*/ 190500 w 1895827"/>
                <a:gd name="connsiteY1" fmla="*/ 55138 h 977310"/>
                <a:gd name="connsiteX2" fmla="*/ 457200 w 1895827"/>
                <a:gd name="connsiteY2" fmla="*/ 474238 h 977310"/>
                <a:gd name="connsiteX3" fmla="*/ 762000 w 1895827"/>
                <a:gd name="connsiteY3" fmla="*/ 893338 h 977310"/>
                <a:gd name="connsiteX4" fmla="*/ 1200150 w 1895827"/>
                <a:gd name="connsiteY4" fmla="*/ 950488 h 977310"/>
                <a:gd name="connsiteX5" fmla="*/ 1543050 w 1895827"/>
                <a:gd name="connsiteY5" fmla="*/ 569488 h 977310"/>
                <a:gd name="connsiteX6" fmla="*/ 1752600 w 1895827"/>
                <a:gd name="connsiteY6" fmla="*/ 150388 h 977310"/>
                <a:gd name="connsiteX7" fmla="*/ 1885950 w 1895827"/>
                <a:gd name="connsiteY7" fmla="*/ 17038 h 977310"/>
                <a:gd name="connsiteX8" fmla="*/ 1885950 w 1895827"/>
                <a:gd name="connsiteY8" fmla="*/ 36088 h 977310"/>
                <a:gd name="connsiteX9" fmla="*/ 1885950 w 1895827"/>
                <a:gd name="connsiteY9" fmla="*/ 36088 h 97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5827" h="977310">
                  <a:moveTo>
                    <a:pt x="0" y="17038"/>
                  </a:moveTo>
                  <a:cubicBezTo>
                    <a:pt x="57150" y="-2012"/>
                    <a:pt x="114300" y="-21062"/>
                    <a:pt x="190500" y="55138"/>
                  </a:cubicBezTo>
                  <a:cubicBezTo>
                    <a:pt x="266700" y="131338"/>
                    <a:pt x="361950" y="334538"/>
                    <a:pt x="457200" y="474238"/>
                  </a:cubicBezTo>
                  <a:cubicBezTo>
                    <a:pt x="552450" y="613938"/>
                    <a:pt x="638175" y="813963"/>
                    <a:pt x="762000" y="893338"/>
                  </a:cubicBezTo>
                  <a:cubicBezTo>
                    <a:pt x="885825" y="972713"/>
                    <a:pt x="1069975" y="1004463"/>
                    <a:pt x="1200150" y="950488"/>
                  </a:cubicBezTo>
                  <a:cubicBezTo>
                    <a:pt x="1330325" y="896513"/>
                    <a:pt x="1450975" y="702838"/>
                    <a:pt x="1543050" y="569488"/>
                  </a:cubicBezTo>
                  <a:cubicBezTo>
                    <a:pt x="1635125" y="436138"/>
                    <a:pt x="1695450" y="242463"/>
                    <a:pt x="1752600" y="150388"/>
                  </a:cubicBezTo>
                  <a:cubicBezTo>
                    <a:pt x="1809750" y="58313"/>
                    <a:pt x="1863725" y="36088"/>
                    <a:pt x="1885950" y="17038"/>
                  </a:cubicBezTo>
                  <a:cubicBezTo>
                    <a:pt x="1908175" y="-2012"/>
                    <a:pt x="1885950" y="36088"/>
                    <a:pt x="1885950" y="36088"/>
                  </a:cubicBezTo>
                  <a:lnTo>
                    <a:pt x="1885950" y="36088"/>
                  </a:lnTo>
                </a:path>
              </a:pathLst>
            </a:custGeom>
            <a:noFill/>
            <a:ln w="34925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81264" tIns="40632" rIns="81264" bIns="40632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989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 New Roman" pitchFamily="16" charset="0"/>
                <a:buNone/>
                <a:tabLst/>
                <a:defRPr/>
              </a:pPr>
              <a:endParaRPr kumimoji="0" lang="fr-FR" sz="1696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</a:endParaRPr>
            </a:p>
          </p:txBody>
        </p:sp>
        <p:cxnSp>
          <p:nvCxnSpPr>
            <p:cNvPr id="36" name="Connecteur droit 35"/>
            <p:cNvCxnSpPr/>
            <p:nvPr/>
          </p:nvCxnSpPr>
          <p:spPr bwMode="auto">
            <a:xfrm flipV="1">
              <a:off x="8144832" y="3716588"/>
              <a:ext cx="786385" cy="206782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00B050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Flèche droite 55"/>
          <p:cNvSpPr/>
          <p:nvPr/>
        </p:nvSpPr>
        <p:spPr bwMode="auto">
          <a:xfrm rot="10800000">
            <a:off x="5777299" y="4607962"/>
            <a:ext cx="719134" cy="788974"/>
          </a:xfrm>
          <a:prstGeom prst="rightArrow">
            <a:avLst/>
          </a:prstGeom>
          <a:solidFill>
            <a:srgbClr val="F6001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13" tIns="40607" rIns="81213" bIns="40607" numCol="1" rtlCol="0" anchor="t" anchorCtr="0" compatLnSpc="1">
            <a:prstTxWarp prst="textNoShape">
              <a:avLst/>
            </a:prstTxWarp>
          </a:bodyPr>
          <a:lstStyle/>
          <a:p>
            <a:pPr defTabSz="398968"/>
            <a:endParaRPr lang="fr-FR" sz="1696" kern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7089102" y="3545184"/>
            <a:ext cx="2952674" cy="2334685"/>
            <a:chOff x="7433788" y="3293837"/>
            <a:chExt cx="3329529" cy="2784816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33788" y="4119806"/>
              <a:ext cx="3329529" cy="1958847"/>
            </a:xfrm>
            <a:prstGeom prst="rect">
              <a:avLst/>
            </a:prstGeom>
            <a:solidFill>
              <a:srgbClr val="F6001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  <p:sp>
          <p:nvSpPr>
            <p:cNvPr id="41" name="Flèche droite 53"/>
            <p:cNvSpPr/>
            <p:nvPr/>
          </p:nvSpPr>
          <p:spPr bwMode="auto">
            <a:xfrm rot="5400000">
              <a:off x="8917229" y="3252514"/>
              <a:ext cx="706327" cy="788974"/>
            </a:xfrm>
            <a:prstGeom prst="rightArrow">
              <a:avLst/>
            </a:prstGeom>
            <a:solidFill>
              <a:srgbClr val="F6001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81213" tIns="40607" rIns="81213" bIns="40607" numCol="1" rtlCol="0" anchor="t" anchorCtr="0" compatLnSpc="1">
              <a:prstTxWarp prst="textNoShape">
                <a:avLst/>
              </a:prstTxWarp>
            </a:bodyPr>
            <a:lstStyle/>
            <a:p>
              <a:pPr defTabSz="398968"/>
              <a:endParaRPr lang="fr-FR" sz="1696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457551" y="915362"/>
            <a:ext cx="1344512" cy="259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182" tIns="40592" rIns="81182" bIns="4059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811229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Times New Roman" pitchFamily="16" charset="0"/>
              <a:buNone/>
              <a:tabLst/>
              <a:defRPr/>
            </a:pPr>
            <a:r>
              <a:rPr lang="fr-FR" altLang="fr-FR" sz="1155" b="1" kern="0" dirty="0">
                <a:solidFill>
                  <a:srgbClr val="000000"/>
                </a:solidFill>
              </a:rPr>
              <a:t>Votre historique</a:t>
            </a:r>
            <a:endParaRPr kumimoji="0" lang="fr-FR" altLang="fr-FR" sz="1155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pic>
        <p:nvPicPr>
          <p:cNvPr id="44" name="Picture 2">
            <a:extLst>
              <a:ext uri="{FF2B5EF4-FFF2-40B4-BE49-F238E27FC236}">
                <a16:creationId xmlns:a16="http://schemas.microsoft.com/office/drawing/2014/main" xmlns="" id="{8F2EB77E-3C4F-4F40-8811-85FF55DA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744" y="4236963"/>
            <a:ext cx="1427155" cy="151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6" name="Picture 2" descr="Image associÃ©e">
            <a:extLst>
              <a:ext uri="{FF2B5EF4-FFF2-40B4-BE49-F238E27FC236}">
                <a16:creationId xmlns:a16="http://schemas.microsoft.com/office/drawing/2014/main" xmlns="" id="{FEC17E53-6A54-4707-951C-E81AAA72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051" y="3401393"/>
            <a:ext cx="1740999" cy="15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4A40BCCE-2272-4152-B098-299C44FA8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92" y="6185114"/>
            <a:ext cx="536031" cy="536031"/>
          </a:xfrm>
          <a:prstGeom prst="rect">
            <a:avLst/>
          </a:prstGeom>
        </p:spPr>
      </p:pic>
      <p:sp>
        <p:nvSpPr>
          <p:cNvPr id="45" name="Espace réservé du contenu 1">
            <a:extLst>
              <a:ext uri="{FF2B5EF4-FFF2-40B4-BE49-F238E27FC236}">
                <a16:creationId xmlns:a16="http://schemas.microsoft.com/office/drawing/2014/main" xmlns="" id="{199EF20F-0FA0-4512-8C82-91B01D2F5EB3}"/>
              </a:ext>
            </a:extLst>
          </p:cNvPr>
          <p:cNvSpPr txBox="1">
            <a:spLocks/>
          </p:cNvSpPr>
          <p:nvPr/>
        </p:nvSpPr>
        <p:spPr>
          <a:xfrm>
            <a:off x="9085609" y="6305288"/>
            <a:ext cx="9099032" cy="666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rgbClr val="ACC4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 err="1">
                <a:solidFill>
                  <a:schemeClr val="tx1"/>
                </a:solidFill>
              </a:rPr>
              <a:t>Powered</a:t>
            </a:r>
            <a:r>
              <a:rPr lang="fr-FR" sz="2000" dirty="0">
                <a:solidFill>
                  <a:schemeClr val="tx1"/>
                </a:solidFill>
              </a:rPr>
              <a:t> by</a:t>
            </a:r>
          </a:p>
        </p:txBody>
      </p:sp>
    </p:spTree>
    <p:extLst>
      <p:ext uri="{BB962C8B-B14F-4D97-AF65-F5344CB8AC3E}">
        <p14:creationId xmlns:p14="http://schemas.microsoft.com/office/powerpoint/2010/main" val="78554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58"/>
          <a:stretch/>
        </p:blipFill>
        <p:spPr bwMode="auto">
          <a:xfrm>
            <a:off x="9056914" y="4549625"/>
            <a:ext cx="1924528" cy="23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xmlns="" id="{193E2CE5-307A-439D-A74C-0C1CF30B1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039" y="494468"/>
            <a:ext cx="9710961" cy="2135266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D’abord se « battre soi-même » !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Une attestation des efforts et des résultats !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/>
              <a:t>Les positions dans le peloton </a:t>
            </a:r>
            <a:r>
              <a:rPr lang="fr-FR" b="1" dirty="0"/>
              <a:t>sont anonymes</a:t>
            </a:r>
            <a:r>
              <a:rPr lang="fr-FR" dirty="0"/>
              <a:t>…</a:t>
            </a:r>
          </a:p>
          <a:p>
            <a:r>
              <a:rPr lang="fr-FR" dirty="0"/>
              <a:t>sauf </a:t>
            </a:r>
            <a:r>
              <a:rPr lang="fr-FR" b="1" dirty="0"/>
              <a:t>podiums et TOP20.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La tête dans les étoiles</a:t>
            </a:r>
            <a:endParaRPr lang="fr-FR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F549EE-3876-47E7-A193-55D261663C7C}"/>
              </a:ext>
            </a:extLst>
          </p:cNvPr>
          <p:cNvSpPr/>
          <p:nvPr/>
        </p:nvSpPr>
        <p:spPr>
          <a:xfrm>
            <a:off x="2869309" y="180559"/>
            <a:ext cx="893442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fr-FR" sz="2400" dirty="0">
                <a:solidFill>
                  <a:srgbClr val="FCCB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candidats gagnent des étoiles au fil des années</a:t>
            </a:r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xmlns="" id="{793A8B04-BD3E-4A89-BD39-B7619A597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309" y="2845108"/>
            <a:ext cx="9322691" cy="4589879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Les podiums nationaux CUBE.S</a:t>
            </a:r>
          </a:p>
          <a:p>
            <a:pPr lvl="1"/>
            <a:r>
              <a:rPr lang="fr-FR" sz="1700" dirty="0"/>
              <a:t>Catégories Ecoles</a:t>
            </a:r>
          </a:p>
          <a:p>
            <a:pPr lvl="1"/>
            <a:r>
              <a:rPr lang="fr-FR" sz="1700" dirty="0"/>
              <a:t>Catégorie Collèges</a:t>
            </a:r>
          </a:p>
          <a:p>
            <a:pPr lvl="1"/>
            <a:r>
              <a:rPr lang="fr-FR" sz="1700" dirty="0"/>
              <a:t>Catégorie Lycées</a:t>
            </a:r>
          </a:p>
          <a:p>
            <a:pPr lvl="1"/>
            <a:r>
              <a:rPr lang="fr-FR" sz="1700" dirty="0"/>
              <a:t>Catégorie meilleurs établisseme</a:t>
            </a:r>
            <a:r>
              <a:rPr lang="fr-FR" sz="1700" dirty="0">
                <a:solidFill>
                  <a:schemeClr val="tx1"/>
                </a:solidFill>
              </a:rPr>
              <a:t>nts</a:t>
            </a:r>
            <a:r>
              <a:rPr lang="fr-FR" sz="1700" dirty="0"/>
              <a:t> par grande « région » </a:t>
            </a:r>
            <a:r>
              <a:rPr lang="fr-FR" sz="1700" i="1" dirty="0"/>
              <a:t>(Nord, Sud, Est, Ouest…)</a:t>
            </a:r>
          </a:p>
          <a:p>
            <a:pPr lvl="1"/>
            <a:r>
              <a:rPr lang="fr-FR" sz="1700" dirty="0"/>
              <a:t>Catégorie meilleure diminution des Gaz à effets de Serre</a:t>
            </a:r>
          </a:p>
          <a:p>
            <a:pPr lvl="1"/>
            <a:r>
              <a:rPr lang="fr-FR" sz="1700" dirty="0"/>
              <a:t>Catégorie « de la meilleure progression du parc »</a:t>
            </a:r>
          </a:p>
          <a:p>
            <a:r>
              <a:rPr lang="fr-FR" dirty="0"/>
              <a:t>Deux prix thématiques</a:t>
            </a:r>
          </a:p>
          <a:p>
            <a:pPr lvl="1"/>
            <a:r>
              <a:rPr lang="fr-FR" sz="1700" dirty="0"/>
              <a:t>Catégorie « du meilleur programme éducatif »</a:t>
            </a:r>
          </a:p>
          <a:p>
            <a:pPr lvl="1"/>
            <a:r>
              <a:rPr lang="fr-FR" sz="1700" dirty="0"/>
              <a:t>Catégorie « du meilleur évènement »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9022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5CCE430-8806-4D1D-B833-BB4FD5241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459" y="2470656"/>
            <a:ext cx="4372691" cy="2600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65988" y="214009"/>
            <a:ext cx="9099032" cy="645953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Ensuite, vous tracez vos progrès sur 4 ans !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endParaRPr lang="fr-FR" sz="2800" dirty="0"/>
          </a:p>
          <a:p>
            <a:pPr algn="ctr"/>
            <a:endParaRPr lang="fr-FR" sz="2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1D7E6FBC-9002-4CC8-8958-9A85DA9A0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Au-delà de la première année de mobilisation générale, la possibilité de voir l’effet des actions de maîtrise d’ouvrage dans le temps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BD91CD1C-F728-4E44-879E-B56CE8E5CA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1800" dirty="0"/>
              <a:t>UN SUIVI au-delà de la première année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E89809E-7ABF-48E7-A7CE-36002EC19C6C}"/>
              </a:ext>
            </a:extLst>
          </p:cNvPr>
          <p:cNvSpPr/>
          <p:nvPr/>
        </p:nvSpPr>
        <p:spPr>
          <a:xfrm>
            <a:off x="2233748" y="3042442"/>
            <a:ext cx="41595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dirty="0"/>
          </a:p>
          <a:p>
            <a:pPr marL="742043" lvl="1" indent="-285750">
              <a:buFontTx/>
              <a:buChar char="-"/>
            </a:pPr>
            <a:endParaRPr lang="fr-FR" dirty="0">
              <a:solidFill>
                <a:srgbClr val="0099CC"/>
              </a:solidFill>
            </a:endParaRPr>
          </a:p>
          <a:p>
            <a:pPr marL="742043" lvl="1" indent="-285750">
              <a:buFontTx/>
              <a:buChar char="-"/>
            </a:pPr>
            <a:endParaRPr lang="fr-FR" dirty="0">
              <a:solidFill>
                <a:srgbClr val="0099CC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663A27-5CFE-45D9-8A54-FC60CD1F5302}"/>
              </a:ext>
            </a:extLst>
          </p:cNvPr>
          <p:cNvSpPr/>
          <p:nvPr/>
        </p:nvSpPr>
        <p:spPr>
          <a:xfrm>
            <a:off x="2314983" y="2534611"/>
            <a:ext cx="2533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chemeClr val="accent1"/>
              </a:buClr>
              <a:buFont typeface="+mj-lt"/>
              <a:buAutoNum type="arabicPeriod"/>
            </a:pPr>
            <a:r>
              <a:rPr lang="fr-FR" sz="2000" dirty="0"/>
              <a:t>Les premiers progrès immédiats en réglages, optimisations et implication des utilisateurs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0F0BA94-DF2A-414F-BFB7-3A81ED4BF60D}"/>
              </a:ext>
            </a:extLst>
          </p:cNvPr>
          <p:cNvSpPr/>
          <p:nvPr/>
        </p:nvSpPr>
        <p:spPr>
          <a:xfrm>
            <a:off x="5491364" y="1657526"/>
            <a:ext cx="3230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</a:rPr>
              <a:t>2.    </a:t>
            </a:r>
            <a:r>
              <a:rPr lang="fr-FR" sz="2000" dirty="0"/>
              <a:t>Les progrès continus liés à de petits investissements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CACEEE6-B1C8-47A1-81F9-014DAD20A482}"/>
              </a:ext>
            </a:extLst>
          </p:cNvPr>
          <p:cNvSpPr/>
          <p:nvPr/>
        </p:nvSpPr>
        <p:spPr>
          <a:xfrm>
            <a:off x="9221150" y="2488444"/>
            <a:ext cx="2970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chemeClr val="accent1"/>
                </a:solidFill>
              </a:rPr>
              <a:t>3.    </a:t>
            </a:r>
            <a:r>
              <a:rPr lang="fr-FR" sz="2000" dirty="0"/>
              <a:t>Les phases d’investissement et rénovation, incluant des actions en maîtrise de l’énergie mais aussi l’investissement dans les énergies renouvelables.</a:t>
            </a:r>
          </a:p>
        </p:txBody>
      </p:sp>
    </p:spTree>
    <p:extLst>
      <p:ext uri="{BB962C8B-B14F-4D97-AF65-F5344CB8AC3E}">
        <p14:creationId xmlns:p14="http://schemas.microsoft.com/office/powerpoint/2010/main" val="222339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6C6150-2E6B-4DE7-936D-114D0FD4A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L’accompagnement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35B10BD-CD5D-4BBF-B851-F67B6F7CD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Créer une dynamique collective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CF42807-7E56-4C59-86D2-DD358D65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82" y="1267508"/>
            <a:ext cx="3187004" cy="12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7FCFA424-3BA7-4F74-A46E-460B99C7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988" y="214009"/>
            <a:ext cx="7610701" cy="5963799"/>
          </a:xfrm>
        </p:spPr>
        <p:txBody>
          <a:bodyPr/>
          <a:lstStyle/>
          <a:p>
            <a:r>
              <a:rPr lang="fr-FR" sz="2800" dirty="0"/>
              <a:t>Trois typologies de prestations sont proposées dans le cadre des CEE : </a:t>
            </a:r>
          </a:p>
          <a:p>
            <a:endParaRPr lang="fr-FR" sz="2800" dirty="0"/>
          </a:p>
          <a:p>
            <a:pPr marL="457200" lvl="0" indent="-457200">
              <a:buAutoNum type="alphaUcParenR"/>
            </a:pPr>
            <a:r>
              <a:rPr lang="fr-FR" b="1" dirty="0"/>
              <a:t>Accompagnement sur le montage </a:t>
            </a:r>
            <a:r>
              <a:rPr lang="fr-FR" dirty="0"/>
              <a:t>: </a:t>
            </a:r>
            <a:r>
              <a:rPr lang="fr-FR" sz="2200" dirty="0">
                <a:solidFill>
                  <a:schemeClr val="tx1"/>
                </a:solidFill>
              </a:rPr>
              <a:t>assistance à la création d’un réseau territorial des établissements (par collectivité) pour monter le projet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buAutoNum type="alphaUcParenR"/>
            </a:pPr>
            <a:endParaRPr lang="fr-FR" sz="2000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lphaUcParenR"/>
            </a:pPr>
            <a:r>
              <a:rPr lang="fr-FR" b="1" dirty="0"/>
              <a:t>Formation :</a:t>
            </a:r>
            <a:r>
              <a:rPr lang="fr-FR" dirty="0"/>
              <a:t> </a:t>
            </a:r>
            <a:r>
              <a:rPr lang="fr-FR" sz="2200" dirty="0">
                <a:solidFill>
                  <a:schemeClr val="tx1"/>
                </a:solidFill>
              </a:rPr>
              <a:t>des formations opérationnelles pour les équipes projet des établissements et un accès à des modules de formation à distance.</a:t>
            </a:r>
          </a:p>
          <a:p>
            <a:pPr lvl="0"/>
            <a:endParaRPr lang="fr-FR" sz="22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lphaLcParenR" startAt="3"/>
            </a:pPr>
            <a:r>
              <a:rPr lang="fr-FR" b="1" dirty="0"/>
              <a:t>Accompagnement sur la démarche :</a:t>
            </a:r>
            <a:r>
              <a:rPr lang="fr-FR" dirty="0"/>
              <a:t> </a:t>
            </a:r>
            <a:r>
              <a:rPr lang="fr-FR" sz="2200" dirty="0">
                <a:solidFill>
                  <a:schemeClr val="tx1"/>
                </a:solidFill>
              </a:rPr>
              <a:t>dans l’organisation de l’événement de lancement, la constitution de l’équipe projet, le diagnostic humain, l’assistance aux enseignants sur le programme éducatif, des événements de sensibilisation collective.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5D917A-DDD3-4BA8-836A-8E0B93BDA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Créer une dynamique collective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A84DE62-09D3-490B-997E-537BFACA8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L’accompagnement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D6FE040-0BF6-4A19-BD62-519E5D5C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" y="3449503"/>
            <a:ext cx="2259134" cy="876993"/>
          </a:xfrm>
          <a:prstGeom prst="rect">
            <a:avLst/>
          </a:prstGeom>
        </p:spPr>
      </p:pic>
      <p:sp>
        <p:nvSpPr>
          <p:cNvPr id="5" name="Parenthèse fermante 4"/>
          <p:cNvSpPr/>
          <p:nvPr/>
        </p:nvSpPr>
        <p:spPr>
          <a:xfrm>
            <a:off x="10262682" y="1653701"/>
            <a:ext cx="155642" cy="2441643"/>
          </a:xfrm>
          <a:prstGeom prst="rightBracket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enthèse fermante 6"/>
          <p:cNvSpPr/>
          <p:nvPr/>
        </p:nvSpPr>
        <p:spPr>
          <a:xfrm>
            <a:off x="10262682" y="4597939"/>
            <a:ext cx="155642" cy="1686129"/>
          </a:xfrm>
          <a:prstGeom prst="rightBracket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428049" y="2412857"/>
            <a:ext cx="123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l’échelle de la collectivité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28048" y="4979338"/>
            <a:ext cx="183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Sur un échantillon d’établissements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4264016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5D917A-DDD3-4BA8-836A-8E0B93BDA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A84DE62-09D3-490B-997E-537BFACA8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L’accompagnement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D6FE040-0BF6-4A19-BD62-519E5D5C1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" y="3449503"/>
            <a:ext cx="2259134" cy="87699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Séquençage type pour les prestations CEE</a:t>
            </a: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48577"/>
          <a:stretch/>
        </p:blipFill>
        <p:spPr bwMode="auto">
          <a:xfrm>
            <a:off x="3040974" y="832356"/>
            <a:ext cx="8675958" cy="4483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2EC3D9-7CD4-4D6A-A549-15481B50E083}"/>
              </a:ext>
            </a:extLst>
          </p:cNvPr>
          <p:cNvSpPr/>
          <p:nvPr/>
        </p:nvSpPr>
        <p:spPr>
          <a:xfrm>
            <a:off x="5454869" y="4770645"/>
            <a:ext cx="3130111" cy="109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DE5A3B-8720-4835-8EEC-96ED9EDF30A8}"/>
              </a:ext>
            </a:extLst>
          </p:cNvPr>
          <p:cNvSpPr/>
          <p:nvPr/>
        </p:nvSpPr>
        <p:spPr>
          <a:xfrm rot="16200000">
            <a:off x="5336135" y="4185251"/>
            <a:ext cx="2171501" cy="109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812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5D917A-DDD3-4BA8-836A-8E0B93BDA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0A84DE62-09D3-490B-997E-537BFACA8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L’accompagnement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D6FE040-0BF6-4A19-BD62-519E5D5C1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2" y="3449503"/>
            <a:ext cx="2259134" cy="876993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865987" y="214010"/>
            <a:ext cx="9064497" cy="5984992"/>
          </a:xfrm>
        </p:spPr>
        <p:txBody>
          <a:bodyPr/>
          <a:lstStyle/>
          <a:p>
            <a:r>
              <a:rPr lang="fr-FR" dirty="0"/>
              <a:t>Séquençage type pour les prestations CEE</a:t>
            </a: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3"/>
          <a:stretch/>
        </p:blipFill>
        <p:spPr bwMode="auto">
          <a:xfrm>
            <a:off x="2831451" y="1013291"/>
            <a:ext cx="9282771" cy="493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4EB668D-6F6F-4DBC-88F9-34B153B71578}"/>
              </a:ext>
            </a:extLst>
          </p:cNvPr>
          <p:cNvSpPr/>
          <p:nvPr/>
        </p:nvSpPr>
        <p:spPr>
          <a:xfrm>
            <a:off x="8834909" y="972000"/>
            <a:ext cx="3130111" cy="1090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C5A0091-09F9-4A7D-AE3C-3EB6BB68BC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6916" y="1587161"/>
            <a:ext cx="3882456" cy="13382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7792BF-D044-488A-9B52-C1CDADAB76BF}"/>
              </a:ext>
            </a:extLst>
          </p:cNvPr>
          <p:cNvSpPr/>
          <p:nvPr/>
        </p:nvSpPr>
        <p:spPr>
          <a:xfrm>
            <a:off x="3387398" y="3387122"/>
            <a:ext cx="4098070" cy="1883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3866585-06BD-4E66-89A5-3B925B99DCA3}"/>
              </a:ext>
            </a:extLst>
          </p:cNvPr>
          <p:cNvSpPr/>
          <p:nvPr/>
        </p:nvSpPr>
        <p:spPr>
          <a:xfrm>
            <a:off x="2972239" y="5089903"/>
            <a:ext cx="5768163" cy="941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374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6C6150-2E6B-4DE7-936D-114D0FD4A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ressources pédagogiques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35B10BD-CD5D-4BBF-B851-F67B6F7CD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 les établissements et les élèves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9CF42807-7E56-4C59-86D2-DD358D65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82" y="1267508"/>
            <a:ext cx="3187004" cy="12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66F37EF6-E6D5-4DBD-B867-15CEC4DE5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84" y="1761764"/>
            <a:ext cx="4268933" cy="569546"/>
          </a:xfrm>
        </p:spPr>
        <p:txBody>
          <a:bodyPr/>
          <a:lstStyle/>
          <a:p>
            <a:pPr algn="ctr"/>
            <a:r>
              <a:rPr lang="fr-FR" dirty="0"/>
              <a:t>Un kit « Ambassadeurs »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88257311-98A3-48EA-9097-7F7EF47B0B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ressources pédagogiques sont complétement pris en charge par les CEE.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1682ED0-7D25-4D33-9A3F-CF3518A0E1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Matériels pédagogiques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xmlns="" id="{E70BF9F3-6440-4235-AF82-5CDD926B1196}"/>
              </a:ext>
            </a:extLst>
          </p:cNvPr>
          <p:cNvSpPr txBox="1">
            <a:spLocks/>
          </p:cNvSpPr>
          <p:nvPr/>
        </p:nvSpPr>
        <p:spPr>
          <a:xfrm>
            <a:off x="7667897" y="1761764"/>
            <a:ext cx="4400806" cy="503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Un kit « établissement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2864046-91B9-40BE-A769-99992634C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97" y="208597"/>
            <a:ext cx="4432755" cy="144014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E22E26E-F15E-419C-AC30-09D051E32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84" y="204450"/>
            <a:ext cx="4438695" cy="1440144"/>
          </a:xfrm>
          <a:prstGeom prst="rect">
            <a:avLst/>
          </a:prstGeom>
        </p:spPr>
      </p:pic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xmlns="" id="{0ECFEF11-BD9C-414B-9025-DCFBF1E9348E}"/>
              </a:ext>
            </a:extLst>
          </p:cNvPr>
          <p:cNvSpPr txBox="1">
            <a:spLocks/>
          </p:cNvSpPr>
          <p:nvPr/>
        </p:nvSpPr>
        <p:spPr>
          <a:xfrm>
            <a:off x="2913467" y="2265134"/>
            <a:ext cx="4325617" cy="131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rgbClr val="EF8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tx1"/>
                </a:solidFill>
              </a:rPr>
              <a:t>Pour que les élèves fassent le transfert des bonnes pratiques de l’école vers la maison (notices écogestes, mousseurs, instruments de mesure, stickers…).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xmlns="" id="{81454A61-A4A8-4641-827A-4BE3398E58FD}"/>
              </a:ext>
            </a:extLst>
          </p:cNvPr>
          <p:cNvSpPr txBox="1">
            <a:spLocks/>
          </p:cNvSpPr>
          <p:nvPr/>
        </p:nvSpPr>
        <p:spPr>
          <a:xfrm>
            <a:off x="7618469" y="2265134"/>
            <a:ext cx="4400806" cy="1892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fr-FR" sz="2000" dirty="0">
                <a:solidFill>
                  <a:schemeClr val="tx1"/>
                </a:solidFill>
              </a:rPr>
              <a:t>Avec des matériels pédagogiques pour les enseignants (instruments de mesure, guides sur les économies d’énergie, outils de communication et d’animation…).</a:t>
            </a:r>
          </a:p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CDC0973-4309-48CB-945A-888C7CA46F2C}"/>
              </a:ext>
            </a:extLst>
          </p:cNvPr>
          <p:cNvSpPr/>
          <p:nvPr/>
        </p:nvSpPr>
        <p:spPr>
          <a:xfrm>
            <a:off x="7554097" y="204450"/>
            <a:ext cx="4432755" cy="3617998"/>
          </a:xfrm>
          <a:prstGeom prst="rect">
            <a:avLst/>
          </a:prstGeom>
          <a:noFill/>
          <a:ln w="53975">
            <a:solidFill>
              <a:srgbClr val="E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C90EA23-7920-4DD9-AC07-B0AB07FA504B}"/>
              </a:ext>
            </a:extLst>
          </p:cNvPr>
          <p:cNvSpPr/>
          <p:nvPr/>
        </p:nvSpPr>
        <p:spPr>
          <a:xfrm>
            <a:off x="2857584" y="208597"/>
            <a:ext cx="4438697" cy="3617998"/>
          </a:xfrm>
          <a:prstGeom prst="rect">
            <a:avLst/>
          </a:prstGeom>
          <a:noFill/>
          <a:ln w="53975">
            <a:solidFill>
              <a:srgbClr val="E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0F3819-882D-4082-9F1D-61CEFA509027}"/>
              </a:ext>
            </a:extLst>
          </p:cNvPr>
          <p:cNvSpPr/>
          <p:nvPr/>
        </p:nvSpPr>
        <p:spPr>
          <a:xfrm>
            <a:off x="4168346" y="4285411"/>
            <a:ext cx="6705601" cy="2323585"/>
          </a:xfrm>
          <a:prstGeom prst="rect">
            <a:avLst/>
          </a:prstGeom>
          <a:noFill/>
          <a:ln w="53975">
            <a:solidFill>
              <a:srgbClr val="E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xmlns="" id="{0732B686-9D4F-46C9-BEE2-7CD9B9970852}"/>
              </a:ext>
            </a:extLst>
          </p:cNvPr>
          <p:cNvSpPr txBox="1">
            <a:spLocks/>
          </p:cNvSpPr>
          <p:nvPr/>
        </p:nvSpPr>
        <p:spPr>
          <a:xfrm>
            <a:off x="4234250" y="4447136"/>
            <a:ext cx="6639697" cy="22831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indent="0" algn="ctr">
              <a:lnSpc>
                <a:spcPct val="90000"/>
              </a:lnSpc>
              <a:spcBef>
                <a:spcPts val="1000"/>
              </a:spcBef>
              <a:buFontTx/>
              <a:buNone/>
              <a:defRPr sz="2400">
                <a:solidFill>
                  <a:srgbClr val="EF8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Tx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Tx/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1"/>
                </a:solidFill>
              </a:rPr>
              <a:t>Une boîte à outils en ligne avec des ressources complémentaires (guides techniques, conseils d’animation, présentations pour bien déployer…)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1"/>
                </a:solidFill>
              </a:rPr>
              <a:t>Des supports de communication (affiches, kakemono)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1"/>
                </a:solidFill>
              </a:rPr>
              <a:t>Une appli pour booster la sensibilisation  et les échanges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1"/>
                </a:solidFill>
              </a:rPr>
              <a:t>Toutes les astuces pour réussir le défis du siècle !</a:t>
            </a:r>
          </a:p>
        </p:txBody>
      </p:sp>
    </p:spTree>
    <p:extLst>
      <p:ext uri="{BB962C8B-B14F-4D97-AF65-F5344CB8AC3E}">
        <p14:creationId xmlns:p14="http://schemas.microsoft.com/office/powerpoint/2010/main" val="4213875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D1B8AA5-DF17-4C5B-AF4D-E8F38D26AD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463" y="3429000"/>
            <a:ext cx="5163120" cy="2592416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xmlns="" id="{5712E869-EC2C-492D-B854-C76527D33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2800" dirty="0">
                <a:solidFill>
                  <a:srgbClr val="EF8000"/>
                </a:solidFill>
              </a:rPr>
              <a:t>En 2017, ils ont joué, ils ont gagné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E0D543C-7CAB-4A6B-8741-39E35E8E7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Primaire/Enfance</a:t>
            </a:r>
          </a:p>
          <a:p>
            <a:r>
              <a:rPr lang="fr-FR" dirty="0">
                <a:solidFill>
                  <a:schemeClr val="bg1"/>
                </a:solidFill>
              </a:rPr>
              <a:t>Collèges/Lycées</a:t>
            </a:r>
          </a:p>
          <a:p>
            <a:r>
              <a:rPr lang="fr-FR" dirty="0">
                <a:solidFill>
                  <a:schemeClr val="bg1"/>
                </a:solidFill>
              </a:rPr>
              <a:t>Etablissements Privés</a:t>
            </a:r>
          </a:p>
          <a:p>
            <a:r>
              <a:rPr lang="fr-FR" dirty="0">
                <a:solidFill>
                  <a:schemeClr val="bg1"/>
                </a:solidFill>
              </a:rPr>
              <a:t>Etablissements Publics</a:t>
            </a:r>
          </a:p>
          <a:p>
            <a:r>
              <a:rPr lang="fr-FR" dirty="0">
                <a:solidFill>
                  <a:schemeClr val="bg1"/>
                </a:solidFill>
              </a:rPr>
              <a:t>Rectorats/ académies</a:t>
            </a:r>
          </a:p>
          <a:p>
            <a:r>
              <a:rPr lang="fr-FR" dirty="0">
                <a:solidFill>
                  <a:schemeClr val="bg1"/>
                </a:solidFill>
              </a:rPr>
              <a:t>…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80860BA-9B20-46D8-89F0-7A2FCA2DF9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2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fr-FR" sz="1800" dirty="0">
                <a:solidFill>
                  <a:schemeClr val="bg1"/>
                </a:solidFill>
              </a:rPr>
              <a:t>Les bâtiments d’enseignement dans les éditions précédentes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780E592-CAD9-4B00-BBE5-0794885A8D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580" y="785399"/>
            <a:ext cx="5354972" cy="25408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C1A4A65-6F26-43BB-A517-316C12527188}"/>
              </a:ext>
            </a:extLst>
          </p:cNvPr>
          <p:cNvSpPr txBox="1"/>
          <p:nvPr/>
        </p:nvSpPr>
        <p:spPr>
          <a:xfrm>
            <a:off x="2865988" y="3531765"/>
            <a:ext cx="434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Catégorie bâtiment d’enseignement</a:t>
            </a:r>
            <a:b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cs typeface="Arial" panose="020B0604020202020204" pitchFamily="34" charset="0"/>
              </a:rPr>
              <a:t>Collèges/Lycées</a:t>
            </a:r>
            <a:endParaRPr lang="fr-FR" dirty="0"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BD80CC46-60CD-4593-A108-756E523953C2}"/>
              </a:ext>
            </a:extLst>
          </p:cNvPr>
          <p:cNvSpPr txBox="1"/>
          <p:nvPr/>
        </p:nvSpPr>
        <p:spPr>
          <a:xfrm>
            <a:off x="2869033" y="1178109"/>
            <a:ext cx="4592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Catégorie bâtiment d’enseignement</a:t>
            </a:r>
            <a:r>
              <a:rPr lang="fr-FR" dirty="0"/>
              <a:t/>
            </a:r>
            <a:br>
              <a:rPr lang="fr-FR" dirty="0"/>
            </a:br>
            <a:r>
              <a:rPr lang="fr-FR" sz="1400" dirty="0"/>
              <a:t>Primaire/Enfance</a:t>
            </a:r>
            <a:endParaRPr lang="fr-FR" dirty="0"/>
          </a:p>
        </p:txBody>
      </p:sp>
      <p:pic>
        <p:nvPicPr>
          <p:cNvPr id="10" name="Image 9" descr="Une image contenant bâtiment, plancher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2968D45-E0B3-454E-B1AA-AEBF3DAE97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87" y="1922494"/>
            <a:ext cx="1950720" cy="1309462"/>
          </a:xfrm>
          <a:prstGeom prst="rect">
            <a:avLst/>
          </a:prstGeom>
        </p:spPr>
      </p:pic>
      <p:pic>
        <p:nvPicPr>
          <p:cNvPr id="12" name="Image 11" descr="Une image contenant bâtiment, extérieur, arbre, rout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D35113DF-DEBB-42BA-A885-9ED9BBA218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87" y="4315206"/>
            <a:ext cx="3275027" cy="1034029"/>
          </a:xfrm>
          <a:prstGeom prst="rect">
            <a:avLst/>
          </a:prstGeom>
        </p:spPr>
      </p:pic>
      <p:pic>
        <p:nvPicPr>
          <p:cNvPr id="14" name="Image 13" descr="Une image contenant rayon, intérieur, livre, bibliothèque&#10;&#10;Description générée avec un niveau de confiance très élevé">
            <a:extLst>
              <a:ext uri="{FF2B5EF4-FFF2-40B4-BE49-F238E27FC236}">
                <a16:creationId xmlns:a16="http://schemas.microsoft.com/office/drawing/2014/main" xmlns="" id="{385CADBF-1C43-4229-94A6-B252449BA3E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987" y="5467301"/>
            <a:ext cx="1950720" cy="129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9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653D8E4-E19F-4FBB-A8EE-A9A6AF51A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708" y="897924"/>
            <a:ext cx="9144000" cy="947995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EF8000"/>
                </a:solidFill>
              </a:rPr>
              <a:t>Lancement officiel en février 2019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1D961A97-C490-4914-B5C0-C5EACE9D4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9" b="9707"/>
          <a:stretch/>
        </p:blipFill>
        <p:spPr>
          <a:xfrm>
            <a:off x="2328220" y="1960994"/>
            <a:ext cx="7591372" cy="372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xmlns="" id="{4CC34268-D79A-4ED1-BEE1-55AC579F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650" y="124916"/>
            <a:ext cx="9423670" cy="3565341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0000"/>
                </a:solidFill>
              </a:rPr>
              <a:t>Inscriptions à partir de janvier 2019</a:t>
            </a:r>
          </a:p>
          <a:p>
            <a:pPr algn="ctr">
              <a:tabLst>
                <a:tab pos="656722" algn="l"/>
                <a:tab pos="1313444" algn="l"/>
              </a:tabLst>
            </a:pPr>
            <a:r>
              <a:rPr lang="fr-FR" dirty="0">
                <a:solidFill>
                  <a:srgbClr val="000000"/>
                </a:solidFill>
              </a:rPr>
              <a:t>sur </a:t>
            </a:r>
            <a:r>
              <a:rPr lang="fr-FR" dirty="0">
                <a:solidFill>
                  <a:srgbClr val="000000"/>
                </a:solidFill>
                <a:hlinkClick r:id="rId3"/>
              </a:rPr>
              <a:t>www.cube-s.org</a:t>
            </a:r>
            <a:r>
              <a:rPr lang="fr-FR" dirty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56722" algn="l"/>
                <a:tab pos="1313444" algn="l"/>
              </a:tabLst>
            </a:pPr>
            <a:endParaRPr lang="fr-FR" dirty="0"/>
          </a:p>
          <a:p>
            <a:pPr>
              <a:tabLst>
                <a:tab pos="656722" algn="l"/>
                <a:tab pos="1313444" algn="l"/>
              </a:tabLst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tabLst>
                <a:tab pos="656722" algn="l"/>
                <a:tab pos="1313444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90755690-8BC9-4DB5-89C1-82CA6D071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Contacts et informations sur</a:t>
            </a:r>
          </a:p>
          <a:p>
            <a:r>
              <a:rPr lang="fr-FR" dirty="0">
                <a:hlinkClick r:id="rId3"/>
              </a:rPr>
              <a:t>www.cube-s.org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Et cee@cube-s.org</a:t>
            </a:r>
          </a:p>
          <a:p>
            <a:endParaRPr lang="fr-FR" dirty="0"/>
          </a:p>
          <a:p>
            <a:r>
              <a:rPr lang="fr-FR" dirty="0"/>
              <a:t>Les frais d’inscription comprennent la prise en charge par les CEE jusqu’à 16 mil euros de prestations d’accompagnement par établissement.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D4109D72-ECFD-4B76-8BBE-DDC76296A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Deuxième promo</a:t>
            </a:r>
          </a:p>
        </p:txBody>
      </p:sp>
      <p:sp>
        <p:nvSpPr>
          <p:cNvPr id="10" name="Flèche vers le bas 1"/>
          <p:cNvSpPr/>
          <p:nvPr/>
        </p:nvSpPr>
        <p:spPr bwMode="auto">
          <a:xfrm rot="5400000">
            <a:off x="10814613" y="82769"/>
            <a:ext cx="922232" cy="1063059"/>
          </a:xfrm>
          <a:prstGeom prst="downArrow">
            <a:avLst/>
          </a:prstGeom>
          <a:solidFill>
            <a:srgbClr val="B8CF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52"/>
          </a:p>
        </p:txBody>
      </p:sp>
      <p:sp>
        <p:nvSpPr>
          <p:cNvPr id="12" name="Rectangle 11"/>
          <p:cNvSpPr/>
          <p:nvPr/>
        </p:nvSpPr>
        <p:spPr bwMode="auto">
          <a:xfrm>
            <a:off x="3669299" y="1739585"/>
            <a:ext cx="2263140" cy="326090"/>
          </a:xfrm>
          <a:prstGeom prst="rect">
            <a:avLst/>
          </a:prstGeom>
          <a:solidFill>
            <a:srgbClr val="B8CF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52" dirty="0"/>
              <a:t>Année scolaire 2019/2020</a:t>
            </a:r>
          </a:p>
        </p:txBody>
      </p:sp>
      <p:sp>
        <p:nvSpPr>
          <p:cNvPr id="13" name="Rectangle 12"/>
          <p:cNvSpPr/>
          <p:nvPr/>
        </p:nvSpPr>
        <p:spPr bwMode="auto">
          <a:xfrm rot="18281772">
            <a:off x="3096554" y="1461752"/>
            <a:ext cx="1230925" cy="555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Janvier 2019</a:t>
            </a:r>
          </a:p>
        </p:txBody>
      </p:sp>
      <p:sp>
        <p:nvSpPr>
          <p:cNvPr id="18" name="Flèche vers le bas 1"/>
          <p:cNvSpPr/>
          <p:nvPr/>
        </p:nvSpPr>
        <p:spPr bwMode="auto">
          <a:xfrm rot="16200000">
            <a:off x="3272136" y="82768"/>
            <a:ext cx="922232" cy="1063059"/>
          </a:xfrm>
          <a:prstGeom prst="downArrow">
            <a:avLst/>
          </a:prstGeom>
          <a:solidFill>
            <a:srgbClr val="B8CF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52" dirty="0"/>
          </a:p>
        </p:txBody>
      </p:sp>
      <p:cxnSp>
        <p:nvCxnSpPr>
          <p:cNvPr id="5" name="Connecteur droit avec flèche 4"/>
          <p:cNvCxnSpPr>
            <a:cxnSpLocks/>
            <a:stCxn id="6" idx="2"/>
          </p:cNvCxnSpPr>
          <p:nvPr/>
        </p:nvCxnSpPr>
        <p:spPr>
          <a:xfrm>
            <a:off x="3254716" y="2207889"/>
            <a:ext cx="8234323" cy="0"/>
          </a:xfrm>
          <a:prstGeom prst="straightConnector1">
            <a:avLst/>
          </a:prstGeom>
          <a:ln w="63500">
            <a:solidFill>
              <a:srgbClr val="B8CF20"/>
            </a:solidFill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3254716" y="2131689"/>
            <a:ext cx="152399" cy="152399"/>
          </a:xfrm>
          <a:prstGeom prst="ellipse">
            <a:avLst/>
          </a:prstGeom>
          <a:solidFill>
            <a:schemeClr val="bg1"/>
          </a:solidFill>
          <a:ln w="63500"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6069424" y="2108239"/>
            <a:ext cx="152399" cy="152399"/>
          </a:xfrm>
          <a:prstGeom prst="ellipse">
            <a:avLst/>
          </a:prstGeom>
          <a:solidFill>
            <a:schemeClr val="bg1"/>
          </a:solidFill>
          <a:ln w="63500"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382343" y="2137544"/>
            <a:ext cx="152399" cy="152399"/>
          </a:xfrm>
          <a:prstGeom prst="ellipse">
            <a:avLst/>
          </a:prstGeom>
          <a:solidFill>
            <a:schemeClr val="bg1"/>
          </a:solidFill>
          <a:ln w="63500"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 bwMode="auto">
          <a:xfrm rot="18281772">
            <a:off x="5826220" y="1480074"/>
            <a:ext cx="1230925" cy="555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Sept. 2019</a:t>
            </a:r>
          </a:p>
        </p:txBody>
      </p:sp>
      <p:sp>
        <p:nvSpPr>
          <p:cNvPr id="26" name="Rectangle 25"/>
          <p:cNvSpPr/>
          <p:nvPr/>
        </p:nvSpPr>
        <p:spPr bwMode="auto">
          <a:xfrm rot="18281772">
            <a:off x="10142470" y="1510748"/>
            <a:ext cx="1230925" cy="555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Sept. 2022</a:t>
            </a:r>
          </a:p>
        </p:txBody>
      </p:sp>
      <p:sp>
        <p:nvSpPr>
          <p:cNvPr id="29" name="Ellipse 28"/>
          <p:cNvSpPr/>
          <p:nvPr/>
        </p:nvSpPr>
        <p:spPr>
          <a:xfrm>
            <a:off x="8825058" y="2119851"/>
            <a:ext cx="152399" cy="152399"/>
          </a:xfrm>
          <a:prstGeom prst="ellipse">
            <a:avLst/>
          </a:prstGeom>
          <a:solidFill>
            <a:schemeClr val="bg1"/>
          </a:solidFill>
          <a:ln w="63500"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 bwMode="auto">
          <a:xfrm rot="18281772">
            <a:off x="8639282" y="1507748"/>
            <a:ext cx="1230925" cy="555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/>
              <a:t>Sept. 2020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252554" y="3013064"/>
            <a:ext cx="2479281" cy="327300"/>
          </a:xfrm>
          <a:prstGeom prst="rect">
            <a:avLst/>
          </a:prstGeom>
          <a:solidFill>
            <a:srgbClr val="F58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Concours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246859A-DCBA-4819-AA9E-86E014924705}"/>
              </a:ext>
            </a:extLst>
          </p:cNvPr>
          <p:cNvSpPr/>
          <p:nvPr/>
        </p:nvSpPr>
        <p:spPr bwMode="auto">
          <a:xfrm>
            <a:off x="3180595" y="2359874"/>
            <a:ext cx="2813891" cy="366457"/>
          </a:xfrm>
          <a:prstGeom prst="rect">
            <a:avLst/>
          </a:prstGeom>
          <a:solidFill>
            <a:srgbClr val="F58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INSCRIPTIONS OUVERTES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02D3FF4-CAE1-4186-AD2E-A0BA5905DB55}"/>
              </a:ext>
            </a:extLst>
          </p:cNvPr>
          <p:cNvSpPr/>
          <p:nvPr/>
        </p:nvSpPr>
        <p:spPr bwMode="auto">
          <a:xfrm>
            <a:off x="9050909" y="3013063"/>
            <a:ext cx="2428334" cy="327300"/>
          </a:xfrm>
          <a:prstGeom prst="rect">
            <a:avLst/>
          </a:prstGeom>
          <a:solidFill>
            <a:srgbClr val="F58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Suivi dans la durée</a:t>
            </a:r>
          </a:p>
        </p:txBody>
      </p:sp>
      <p:sp>
        <p:nvSpPr>
          <p:cNvPr id="21" name="Flèche vers le bas 1">
            <a:extLst>
              <a:ext uri="{FF2B5EF4-FFF2-40B4-BE49-F238E27FC236}">
                <a16:creationId xmlns:a16="http://schemas.microsoft.com/office/drawing/2014/main" xmlns="" id="{CE2C532A-B11D-447C-86B2-328BB28D4547}"/>
              </a:ext>
            </a:extLst>
          </p:cNvPr>
          <p:cNvSpPr/>
          <p:nvPr/>
        </p:nvSpPr>
        <p:spPr bwMode="auto">
          <a:xfrm>
            <a:off x="6025216" y="2278902"/>
            <a:ext cx="210220" cy="1093321"/>
          </a:xfrm>
          <a:prstGeom prst="downArrow">
            <a:avLst/>
          </a:prstGeom>
          <a:solidFill>
            <a:srgbClr val="B8CF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52"/>
          </a:p>
        </p:txBody>
      </p:sp>
      <p:sp>
        <p:nvSpPr>
          <p:cNvPr id="22" name="Flèche vers le bas 1">
            <a:extLst>
              <a:ext uri="{FF2B5EF4-FFF2-40B4-BE49-F238E27FC236}">
                <a16:creationId xmlns:a16="http://schemas.microsoft.com/office/drawing/2014/main" xmlns="" id="{204E66D3-087E-4A18-97CB-B814C36AE0DC}"/>
              </a:ext>
            </a:extLst>
          </p:cNvPr>
          <p:cNvSpPr/>
          <p:nvPr/>
        </p:nvSpPr>
        <p:spPr bwMode="auto">
          <a:xfrm>
            <a:off x="8764319" y="2307540"/>
            <a:ext cx="210220" cy="1060267"/>
          </a:xfrm>
          <a:prstGeom prst="downArrow">
            <a:avLst/>
          </a:prstGeom>
          <a:solidFill>
            <a:srgbClr val="B8CF2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52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846E10C-11B3-48B4-A780-B8DB9AFD5B9B}"/>
              </a:ext>
            </a:extLst>
          </p:cNvPr>
          <p:cNvSpPr/>
          <p:nvPr/>
        </p:nvSpPr>
        <p:spPr bwMode="auto">
          <a:xfrm>
            <a:off x="3180594" y="2795429"/>
            <a:ext cx="2813891" cy="523326"/>
          </a:xfrm>
          <a:prstGeom prst="rect">
            <a:avLst/>
          </a:prstGeom>
          <a:solidFill>
            <a:srgbClr val="F58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Temps de mise en place idéal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avec un suivi de vos consommations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2EC532D-1208-4F35-94A2-E77DAED1B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228"/>
          <a:stretch/>
        </p:blipFill>
        <p:spPr>
          <a:xfrm>
            <a:off x="6008325" y="3386818"/>
            <a:ext cx="5604061" cy="863748"/>
          </a:xfrm>
          <a:prstGeom prst="rect">
            <a:avLst/>
          </a:prstGeom>
        </p:spPr>
      </p:pic>
      <p:sp>
        <p:nvSpPr>
          <p:cNvPr id="28" name="Espace réservé du contenu 13">
            <a:extLst>
              <a:ext uri="{FF2B5EF4-FFF2-40B4-BE49-F238E27FC236}">
                <a16:creationId xmlns:a16="http://schemas.microsoft.com/office/drawing/2014/main" xmlns="" id="{0E2A4B18-35AF-489E-8B0F-108EA597DA58}"/>
              </a:ext>
            </a:extLst>
          </p:cNvPr>
          <p:cNvSpPr txBox="1">
            <a:spLocks/>
          </p:cNvSpPr>
          <p:nvPr/>
        </p:nvSpPr>
        <p:spPr>
          <a:xfrm>
            <a:off x="2768330" y="4172981"/>
            <a:ext cx="9423670" cy="2685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600" b="1" dirty="0">
              <a:solidFill>
                <a:srgbClr val="000000"/>
              </a:solidFill>
            </a:endParaRPr>
          </a:p>
          <a:p>
            <a:r>
              <a:rPr lang="fr-FR" sz="1600" b="1" dirty="0">
                <a:solidFill>
                  <a:srgbClr val="000000"/>
                </a:solidFill>
              </a:rPr>
              <a:t>Frais de participation dégressifs (pour les 5 ans de programme) : € H.T. / par établissement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5 à 8 établissements : 1.600 / par établissement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9 à 15 établissements :  1.300 / par établissement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16 à 25 établissements : 1.050 / par établissement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26 établissements ou plus : </a:t>
            </a:r>
            <a:r>
              <a:rPr lang="fr-FR" sz="1600"/>
              <a:t>850 / </a:t>
            </a:r>
            <a:r>
              <a:rPr lang="fr-FR" sz="1600" dirty="0"/>
              <a:t>par établissement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dirty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r-FR" sz="1600" dirty="0">
                <a:solidFill>
                  <a:srgbClr val="000000"/>
                </a:solidFill>
              </a:rPr>
              <a:t>Au moins 5 établissements par collectivité / organisme de gestion</a:t>
            </a:r>
          </a:p>
          <a:p>
            <a:pPr>
              <a:tabLst>
                <a:tab pos="656722" algn="l"/>
                <a:tab pos="1313444" algn="l"/>
              </a:tabLst>
            </a:pPr>
            <a:endParaRPr lang="fr-FR" dirty="0"/>
          </a:p>
          <a:p>
            <a:pPr>
              <a:tabLst>
                <a:tab pos="656722" algn="l"/>
                <a:tab pos="1313444" algn="l"/>
              </a:tabLst>
            </a:pPr>
            <a:endParaRPr lang="fr-FR" sz="2000" dirty="0">
              <a:solidFill>
                <a:srgbClr val="FF0000"/>
              </a:solidFill>
            </a:endParaRPr>
          </a:p>
          <a:p>
            <a:pPr>
              <a:tabLst>
                <a:tab pos="656722" algn="l"/>
                <a:tab pos="1313444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FC644FB6-6577-43BC-8482-C5D18A6B4838}"/>
              </a:ext>
            </a:extLst>
          </p:cNvPr>
          <p:cNvSpPr/>
          <p:nvPr/>
        </p:nvSpPr>
        <p:spPr bwMode="auto">
          <a:xfrm>
            <a:off x="3180593" y="3398242"/>
            <a:ext cx="2813891" cy="382672"/>
          </a:xfrm>
          <a:prstGeom prst="rect">
            <a:avLst/>
          </a:prstGeom>
          <a:solidFill>
            <a:srgbClr val="F585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82953" tIns="41476" rIns="82953" bIns="414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Prestations d’accompagnement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71907F0-D35E-4FF4-8D1E-58D0E5F7B232}"/>
              </a:ext>
            </a:extLst>
          </p:cNvPr>
          <p:cNvSpPr txBox="1"/>
          <p:nvPr/>
        </p:nvSpPr>
        <p:spPr>
          <a:xfrm>
            <a:off x="5932439" y="3831813"/>
            <a:ext cx="2415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9093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/>
              <a:t>CUBE.S : LE PRINCIPE*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 rIns="144000"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/>
              <a:t>Un CHALLENGE national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57" b="-103"/>
          <a:stretch/>
        </p:blipFill>
        <p:spPr>
          <a:xfrm>
            <a:off x="2655650" y="829493"/>
            <a:ext cx="9979262" cy="4948461"/>
          </a:xfrm>
          <a:prstGeom prst="rect">
            <a:avLst/>
          </a:prstGeom>
        </p:spPr>
      </p:pic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3664302" y="1971589"/>
            <a:ext cx="7653938" cy="3305804"/>
          </a:xfrm>
          <a:prstGeom prst="roundRect">
            <a:avLst>
              <a:gd name="adj" fmla="val 16667"/>
            </a:avLst>
          </a:prstGeom>
          <a:solidFill>
            <a:srgbClr val="CCFF66">
              <a:alpha val="93000"/>
            </a:srgbClr>
          </a:solidFill>
          <a:ln w="19080">
            <a:noFill/>
            <a:round/>
            <a:headEnd/>
            <a:tailEnd/>
          </a:ln>
          <a:effectLst/>
          <a:extLst/>
        </p:spPr>
        <p:txBody>
          <a:bodyPr wrap="square" lIns="91326" tIns="45663" rIns="91326" bIns="45663" anchor="ctr"/>
          <a:lstStyle/>
          <a:p>
            <a:pPr marL="0" marR="0" lvl="0" indent="0" algn="just" defTabSz="44870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  <a:p>
            <a:pPr marL="0" marR="0" lvl="0" indent="0" algn="just" defTabSz="44870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300" b="1" dirty="0">
                <a:solidFill>
                  <a:srgbClr val="000000"/>
                </a:solidFill>
                <a:latin typeface="Arial" charset="0"/>
              </a:rPr>
              <a:t>Cinq ans </a:t>
            </a:r>
            <a:r>
              <a:rPr lang="fr-FR" sz="2300" dirty="0">
                <a:solidFill>
                  <a:srgbClr val="000000"/>
                </a:solidFill>
                <a:latin typeface="Arial" charset="0"/>
              </a:rPr>
              <a:t>pour réduire la consommation énergétique de son </a:t>
            </a:r>
            <a:r>
              <a:rPr kumimoji="0" lang="fr-FR" sz="2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établissement scolaire.</a:t>
            </a: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0" lang="fr-FR" sz="2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00"/>
                </a:solidFill>
                <a:latin typeface="Arial" charset="0"/>
              </a:rPr>
              <a:t>Mobiliser </a:t>
            </a:r>
            <a:r>
              <a:rPr lang="fr-FR" sz="2300" b="1" dirty="0">
                <a:solidFill>
                  <a:srgbClr val="000000"/>
                </a:solidFill>
                <a:latin typeface="Arial" charset="0"/>
              </a:rPr>
              <a:t>les bons usages</a:t>
            </a:r>
            <a:r>
              <a:rPr lang="fr-FR" sz="2300" dirty="0">
                <a:solidFill>
                  <a:srgbClr val="000000"/>
                </a:solidFill>
                <a:latin typeface="Arial" charset="0"/>
              </a:rPr>
              <a:t> et </a:t>
            </a:r>
            <a:r>
              <a:rPr lang="fr-FR" sz="2300" b="1" dirty="0">
                <a:solidFill>
                  <a:srgbClr val="000000"/>
                </a:solidFill>
                <a:latin typeface="Arial" charset="0"/>
              </a:rPr>
              <a:t>le réglage </a:t>
            </a:r>
            <a:r>
              <a:rPr lang="fr-FR" sz="2300" dirty="0">
                <a:solidFill>
                  <a:srgbClr val="000000"/>
                </a:solidFill>
                <a:latin typeface="Arial" charset="0"/>
              </a:rPr>
              <a:t>des installations techniques avec une approche ludique.</a:t>
            </a: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sz="23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300" b="1" dirty="0">
                <a:solidFill>
                  <a:srgbClr val="000000"/>
                </a:solidFill>
                <a:latin typeface="Arial" charset="0"/>
              </a:rPr>
              <a:t>Éduquer</a:t>
            </a:r>
            <a:r>
              <a:rPr lang="fr-FR" sz="2300" dirty="0">
                <a:solidFill>
                  <a:srgbClr val="000000"/>
                </a:solidFill>
                <a:latin typeface="Arial" charset="0"/>
              </a:rPr>
              <a:t> les élèves aux économies d’énergie</a:t>
            </a: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fr-FR" sz="2300" dirty="0">
              <a:solidFill>
                <a:srgbClr val="000000"/>
              </a:solidFill>
              <a:latin typeface="Arial" charset="0"/>
            </a:endParaRPr>
          </a:p>
          <a:p>
            <a:pPr marL="342900" indent="-342900" algn="just" defTabSz="448708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fr-FR" sz="2300" dirty="0">
                <a:solidFill>
                  <a:srgbClr val="000000"/>
                </a:solidFill>
                <a:latin typeface="Arial" charset="0"/>
              </a:rPr>
              <a:t>Mieux anticiper les </a:t>
            </a:r>
            <a:r>
              <a:rPr lang="fr-FR" sz="2300" b="1" dirty="0">
                <a:solidFill>
                  <a:srgbClr val="000000"/>
                </a:solidFill>
                <a:latin typeface="Arial" charset="0"/>
              </a:rPr>
              <a:t>travaux</a:t>
            </a:r>
            <a:r>
              <a:rPr lang="fr-FR" sz="2300" dirty="0">
                <a:solidFill>
                  <a:srgbClr val="000000"/>
                </a:solidFill>
                <a:latin typeface="Arial" charset="0"/>
              </a:rPr>
              <a:t>.</a:t>
            </a:r>
          </a:p>
          <a:p>
            <a:pPr marL="0" marR="0" lvl="0" indent="0" algn="l" defTabSz="44870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  <a:p>
            <a:pPr marL="0" marR="0" lvl="0" indent="0" algn="l" defTabSz="448708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3E0E174D-3C82-48B5-9A82-E51BA68F2279}"/>
              </a:ext>
            </a:extLst>
          </p:cNvPr>
          <p:cNvGrpSpPr/>
          <p:nvPr/>
        </p:nvGrpSpPr>
        <p:grpSpPr>
          <a:xfrm>
            <a:off x="377035" y="2151603"/>
            <a:ext cx="1987815" cy="1301529"/>
            <a:chOff x="5874469" y="876993"/>
            <a:chExt cx="2677286" cy="1889619"/>
          </a:xfrm>
        </p:grpSpPr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xmlns="" id="{44A344E7-A5A6-44B4-9B55-178E886A9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469" y="876993"/>
              <a:ext cx="2677286" cy="1713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xmlns="" id="{B77BE09F-BD38-409E-87BC-144F3CE45A2F}"/>
                </a:ext>
              </a:extLst>
            </p:cNvPr>
            <p:cNvGrpSpPr/>
            <p:nvPr/>
          </p:nvGrpSpPr>
          <p:grpSpPr>
            <a:xfrm>
              <a:off x="6393611" y="2408204"/>
              <a:ext cx="1639001" cy="358408"/>
              <a:chOff x="2122352" y="1818"/>
              <a:chExt cx="970145" cy="630594"/>
            </a:xfrm>
            <a:solidFill>
              <a:srgbClr val="EF8000"/>
            </a:solidFill>
          </p:grpSpPr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xmlns="" id="{17ADDA49-E8FE-45CE-BB4B-EE85FF19C64D}"/>
                  </a:ext>
                </a:extLst>
              </p:cNvPr>
              <p:cNvSpPr/>
              <p:nvPr/>
            </p:nvSpPr>
            <p:spPr>
              <a:xfrm>
                <a:off x="2122352" y="1818"/>
                <a:ext cx="970145" cy="630594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ectangle : coins arrondis 4">
                <a:extLst>
                  <a:ext uri="{FF2B5EF4-FFF2-40B4-BE49-F238E27FC236}">
                    <a16:creationId xmlns:a16="http://schemas.microsoft.com/office/drawing/2014/main" xmlns="" id="{FB3580D6-A4FB-46E2-B41B-B5DF154AF8D7}"/>
                  </a:ext>
                </a:extLst>
              </p:cNvPr>
              <p:cNvSpPr txBox="1"/>
              <p:nvPr/>
            </p:nvSpPr>
            <p:spPr>
              <a:xfrm>
                <a:off x="2153135" y="32601"/>
                <a:ext cx="908579" cy="569030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>
                    <a:solidFill>
                      <a:schemeClr val="bg1"/>
                    </a:solidFill>
                  </a:rPr>
                  <a:t>COLLÈGES</a:t>
                </a:r>
              </a:p>
            </p:txBody>
          </p:sp>
        </p:grp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CBC1335D-DAFC-4D6E-8315-EC92C8B1D56B}"/>
              </a:ext>
            </a:extLst>
          </p:cNvPr>
          <p:cNvGrpSpPr/>
          <p:nvPr/>
        </p:nvGrpSpPr>
        <p:grpSpPr>
          <a:xfrm>
            <a:off x="377033" y="3988046"/>
            <a:ext cx="1987815" cy="1289347"/>
            <a:chOff x="7591614" y="384042"/>
            <a:chExt cx="2910307" cy="1932782"/>
          </a:xfrm>
        </p:grpSpPr>
        <p:pic>
          <p:nvPicPr>
            <p:cNvPr id="19" name="Image 18" descr="Une image contenant bâtiment, route, extérieur, ciel&#10;&#10;Description générée avec un niveau de confiance élevé">
              <a:extLst>
                <a:ext uri="{FF2B5EF4-FFF2-40B4-BE49-F238E27FC236}">
                  <a16:creationId xmlns:a16="http://schemas.microsoft.com/office/drawing/2014/main" xmlns="" id="{5C31BDEF-F38F-4AB2-8162-07407E36D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614" y="384042"/>
              <a:ext cx="2910307" cy="1708457"/>
            </a:xfrm>
            <a:prstGeom prst="rect">
              <a:avLst/>
            </a:prstGeom>
          </p:spPr>
        </p:pic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51C738AA-E2EA-46DE-B0EA-3A22EBBC6410}"/>
                </a:ext>
              </a:extLst>
            </p:cNvPr>
            <p:cNvGrpSpPr/>
            <p:nvPr/>
          </p:nvGrpSpPr>
          <p:grpSpPr>
            <a:xfrm>
              <a:off x="8217464" y="1923514"/>
              <a:ext cx="1658606" cy="393310"/>
              <a:chOff x="2122351" y="1818"/>
              <a:chExt cx="970146" cy="741760"/>
            </a:xfrm>
            <a:solidFill>
              <a:srgbClr val="EF8000"/>
            </a:solidFill>
          </p:grpSpPr>
          <p:sp>
            <p:nvSpPr>
              <p:cNvPr id="21" name="Rectangle : coins arrondis 20">
                <a:extLst>
                  <a:ext uri="{FF2B5EF4-FFF2-40B4-BE49-F238E27FC236}">
                    <a16:creationId xmlns:a16="http://schemas.microsoft.com/office/drawing/2014/main" xmlns="" id="{62BF517B-2A3A-48F8-BFA5-D9F50EC3545B}"/>
                  </a:ext>
                </a:extLst>
              </p:cNvPr>
              <p:cNvSpPr/>
              <p:nvPr/>
            </p:nvSpPr>
            <p:spPr>
              <a:xfrm>
                <a:off x="2122352" y="1818"/>
                <a:ext cx="970145" cy="741760"/>
              </a:xfrm>
              <a:prstGeom prst="round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 : coins arrondis 4">
                <a:extLst>
                  <a:ext uri="{FF2B5EF4-FFF2-40B4-BE49-F238E27FC236}">
                    <a16:creationId xmlns:a16="http://schemas.microsoft.com/office/drawing/2014/main" xmlns="" id="{5347900D-52F4-42AA-B028-474FD1FEA84A}"/>
                  </a:ext>
                </a:extLst>
              </p:cNvPr>
              <p:cNvSpPr txBox="1"/>
              <p:nvPr/>
            </p:nvSpPr>
            <p:spPr>
              <a:xfrm>
                <a:off x="2122351" y="71161"/>
                <a:ext cx="908579" cy="60307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marL="0" lvl="0" indent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FR" sz="2000" kern="1200" dirty="0">
                    <a:solidFill>
                      <a:schemeClr val="bg1"/>
                    </a:solidFill>
                  </a:rPr>
                  <a:t>LYCÉES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082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0840FDD9-1A72-4FAD-9BFC-5F1045E630E5}"/>
              </a:ext>
            </a:extLst>
          </p:cNvPr>
          <p:cNvSpPr txBox="1"/>
          <p:nvPr/>
        </p:nvSpPr>
        <p:spPr>
          <a:xfrm>
            <a:off x="3245297" y="168233"/>
            <a:ext cx="43729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1) Le calcul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</a:rPr>
              <a:t>Suivi des </a:t>
            </a:r>
            <a:r>
              <a:rPr lang="fr-FR" sz="1600">
                <a:solidFill>
                  <a:prstClr val="black"/>
                </a:solidFill>
              </a:rPr>
              <a:t>consommations pendant 5 ans</a:t>
            </a:r>
            <a:endParaRPr lang="fr-FR" sz="16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</a:rPr>
              <a:t>1 an de concours national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</a:rPr>
              <a:t>4 ans de suivi dans la durée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D02BBEA-8B9D-4CB2-80F8-C0EB56DD108D}"/>
              </a:ext>
            </a:extLst>
          </p:cNvPr>
          <p:cNvSpPr txBox="1"/>
          <p:nvPr/>
        </p:nvSpPr>
        <p:spPr>
          <a:xfrm>
            <a:off x="3158400" y="1576211"/>
            <a:ext cx="464149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2) L’accompagnement collectif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Mise à disposition des modules de formation à distance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Formation opérationnelle des équipes pilotes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Assistance à l’animation d’un  réseau territorial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Constitution de la « green-team »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Assistance aux enseignants sur le programme éducatif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Diagnostic humain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Evènement de sensibilisation collective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600" dirty="0"/>
              <a:t>Etc.</a:t>
            </a:r>
          </a:p>
          <a:p>
            <a:pPr marL="342900" indent="-342900">
              <a:buFont typeface="+mj-lt"/>
              <a:buAutoNum type="arabicPeriod"/>
            </a:pPr>
            <a:endParaRPr lang="fr-FR" sz="1200" dirty="0"/>
          </a:p>
          <a:p>
            <a:pPr marL="342900" indent="-342900">
              <a:buFont typeface="+mj-lt"/>
              <a:buAutoNum type="arabicPeriod"/>
            </a:pPr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A6359AFC-B88F-47A2-9695-D31A98F4E71C}"/>
              </a:ext>
            </a:extLst>
          </p:cNvPr>
          <p:cNvSpPr txBox="1"/>
          <p:nvPr/>
        </p:nvSpPr>
        <p:spPr>
          <a:xfrm>
            <a:off x="3075210" y="4750775"/>
            <a:ext cx="469545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3) Les matériels pédagogiques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</a:rPr>
              <a:t>Kit élèves « Ambassadeurs »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</a:rPr>
              <a:t>Kit des matériels pédagogiques pour l’établissement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sz="1600" dirty="0">
                <a:solidFill>
                  <a:prstClr val="black"/>
                </a:solidFill>
              </a:rPr>
              <a:t>Espace candidat avec des ressources pour réussir (guides techniques, vidéos, supports communications, présentations…)</a:t>
            </a:r>
            <a:endParaRPr lang="fr-FR" sz="1600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AF163717-BDF1-4E1E-87ED-A4550536A3C2}"/>
              </a:ext>
            </a:extLst>
          </p:cNvPr>
          <p:cNvGrpSpPr/>
          <p:nvPr/>
        </p:nvGrpSpPr>
        <p:grpSpPr>
          <a:xfrm>
            <a:off x="1721955" y="73614"/>
            <a:ext cx="1353254" cy="5306085"/>
            <a:chOff x="2795826" y="54700"/>
            <a:chExt cx="1534510" cy="5306085"/>
          </a:xfrm>
        </p:grpSpPr>
        <p:sp>
          <p:nvSpPr>
            <p:cNvPr id="8" name="Flèche : haut 7">
              <a:extLst>
                <a:ext uri="{FF2B5EF4-FFF2-40B4-BE49-F238E27FC236}">
                  <a16:creationId xmlns:a16="http://schemas.microsoft.com/office/drawing/2014/main" xmlns="" id="{2C84DE82-8B13-4913-A0FD-848C0184641E}"/>
                </a:ext>
              </a:extLst>
            </p:cNvPr>
            <p:cNvSpPr/>
            <p:nvPr/>
          </p:nvSpPr>
          <p:spPr>
            <a:xfrm rot="5400000">
              <a:off x="3193717" y="-321053"/>
              <a:ext cx="750985" cy="1502491"/>
            </a:xfrm>
            <a:prstGeom prst="upArrow">
              <a:avLst/>
            </a:prstGeom>
            <a:solidFill>
              <a:srgbClr val="EF8000"/>
            </a:solidFill>
            <a:ln>
              <a:solidFill>
                <a:srgbClr val="E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10F18E6-6469-4D0E-B9F2-B0159CC74064}"/>
                </a:ext>
              </a:extLst>
            </p:cNvPr>
            <p:cNvSpPr/>
            <p:nvPr/>
          </p:nvSpPr>
          <p:spPr>
            <a:xfrm rot="16200000">
              <a:off x="401695" y="2649403"/>
              <a:ext cx="4923894" cy="135631"/>
            </a:xfrm>
            <a:prstGeom prst="rect">
              <a:avLst/>
            </a:prstGeom>
            <a:solidFill>
              <a:srgbClr val="EF8000"/>
            </a:solidFill>
            <a:ln>
              <a:solidFill>
                <a:srgbClr val="E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lèche : haut 20">
              <a:extLst>
                <a:ext uri="{FF2B5EF4-FFF2-40B4-BE49-F238E27FC236}">
                  <a16:creationId xmlns:a16="http://schemas.microsoft.com/office/drawing/2014/main" xmlns="" id="{FA23FFC1-9D2F-405A-B69B-DAEA2A04F386}"/>
                </a:ext>
              </a:extLst>
            </p:cNvPr>
            <p:cNvSpPr/>
            <p:nvPr/>
          </p:nvSpPr>
          <p:spPr>
            <a:xfrm rot="5400000">
              <a:off x="3260094" y="1150014"/>
              <a:ext cx="750986" cy="1369736"/>
            </a:xfrm>
            <a:prstGeom prst="upArrow">
              <a:avLst/>
            </a:prstGeom>
            <a:solidFill>
              <a:srgbClr val="EF8000"/>
            </a:solidFill>
            <a:ln>
              <a:solidFill>
                <a:srgbClr val="E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2" name="Flèche : haut 21">
              <a:extLst>
                <a:ext uri="{FF2B5EF4-FFF2-40B4-BE49-F238E27FC236}">
                  <a16:creationId xmlns:a16="http://schemas.microsoft.com/office/drawing/2014/main" xmlns="" id="{9D9A7D5B-D6C1-4E91-8674-326575A5DDC3}"/>
                </a:ext>
              </a:extLst>
            </p:cNvPr>
            <p:cNvSpPr/>
            <p:nvPr/>
          </p:nvSpPr>
          <p:spPr>
            <a:xfrm rot="5400000">
              <a:off x="3218401" y="4248850"/>
              <a:ext cx="750986" cy="1472884"/>
            </a:xfrm>
            <a:prstGeom prst="upArrow">
              <a:avLst/>
            </a:prstGeom>
            <a:solidFill>
              <a:srgbClr val="EF8000"/>
            </a:solidFill>
            <a:ln>
              <a:solidFill>
                <a:srgbClr val="E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FA5889C-DF46-4EBE-A5CC-33E3A9447E78}"/>
              </a:ext>
            </a:extLst>
          </p:cNvPr>
          <p:cNvSpPr/>
          <p:nvPr/>
        </p:nvSpPr>
        <p:spPr>
          <a:xfrm>
            <a:off x="7875529" y="1430117"/>
            <a:ext cx="1891351" cy="5260453"/>
          </a:xfrm>
          <a:prstGeom prst="rect">
            <a:avLst/>
          </a:prstGeom>
          <a:solidFill>
            <a:srgbClr val="EF8000"/>
          </a:solidFill>
          <a:ln w="57150">
            <a:solidFill>
              <a:srgbClr val="E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E4E81A8-C369-4F3F-BB45-B0A6AD393472}"/>
              </a:ext>
            </a:extLst>
          </p:cNvPr>
          <p:cNvSpPr/>
          <p:nvPr/>
        </p:nvSpPr>
        <p:spPr>
          <a:xfrm>
            <a:off x="7871235" y="298778"/>
            <a:ext cx="1891350" cy="1080231"/>
          </a:xfrm>
          <a:prstGeom prst="rect">
            <a:avLst/>
          </a:prstGeom>
          <a:pattFill prst="pct10">
            <a:fgClr>
              <a:srgbClr val="EF8000"/>
            </a:fgClr>
            <a:bgClr>
              <a:schemeClr val="bg1"/>
            </a:bgClr>
          </a:pattFill>
          <a:ln w="57150">
            <a:solidFill>
              <a:srgbClr val="EF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21A77A0E-2ABF-4ADB-9944-4B61B149F8CA}"/>
              </a:ext>
            </a:extLst>
          </p:cNvPr>
          <p:cNvSpPr txBox="1"/>
          <p:nvPr/>
        </p:nvSpPr>
        <p:spPr>
          <a:xfrm>
            <a:off x="7972691" y="3812511"/>
            <a:ext cx="153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Part CEE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1AFD8AA-D0DD-4F63-B758-74B633B75C76}"/>
              </a:ext>
            </a:extLst>
          </p:cNvPr>
          <p:cNvSpPr txBox="1"/>
          <p:nvPr/>
        </p:nvSpPr>
        <p:spPr>
          <a:xfrm>
            <a:off x="7804689" y="363346"/>
            <a:ext cx="204980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Part collectivité /</a:t>
            </a:r>
          </a:p>
          <a:p>
            <a:pPr algn="ctr"/>
            <a:r>
              <a:rPr lang="fr-FR" sz="2000" b="1" dirty="0"/>
              <a:t>organisme de gestion</a:t>
            </a:r>
          </a:p>
        </p:txBody>
      </p:sp>
      <p:sp>
        <p:nvSpPr>
          <p:cNvPr id="10" name="Accolade fermante 9">
            <a:extLst>
              <a:ext uri="{FF2B5EF4-FFF2-40B4-BE49-F238E27FC236}">
                <a16:creationId xmlns:a16="http://schemas.microsoft.com/office/drawing/2014/main" xmlns="" id="{318C3163-B88B-45A9-8373-3CF517A68E09}"/>
              </a:ext>
            </a:extLst>
          </p:cNvPr>
          <p:cNvSpPr/>
          <p:nvPr/>
        </p:nvSpPr>
        <p:spPr>
          <a:xfrm>
            <a:off x="9921971" y="1430117"/>
            <a:ext cx="579667" cy="5222727"/>
          </a:xfrm>
          <a:prstGeom prst="rightBrace">
            <a:avLst/>
          </a:prstGeom>
          <a:noFill/>
          <a:ln w="34925">
            <a:solidFill>
              <a:srgbClr val="E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Accolade fermante 25">
            <a:extLst>
              <a:ext uri="{FF2B5EF4-FFF2-40B4-BE49-F238E27FC236}">
                <a16:creationId xmlns:a16="http://schemas.microsoft.com/office/drawing/2014/main" xmlns="" id="{E0E86E32-B1ED-43C4-B280-D6264C731401}"/>
              </a:ext>
            </a:extLst>
          </p:cNvPr>
          <p:cNvSpPr/>
          <p:nvPr/>
        </p:nvSpPr>
        <p:spPr>
          <a:xfrm>
            <a:off x="9917676" y="324392"/>
            <a:ext cx="599482" cy="1054617"/>
          </a:xfrm>
          <a:prstGeom prst="rightBrace">
            <a:avLst/>
          </a:prstGeom>
          <a:noFill/>
          <a:ln w="34925">
            <a:solidFill>
              <a:srgbClr val="EF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9B332DAF-6873-4C0A-BAE1-A1CC8E56B984}"/>
              </a:ext>
            </a:extLst>
          </p:cNvPr>
          <p:cNvSpPr txBox="1"/>
          <p:nvPr/>
        </p:nvSpPr>
        <p:spPr>
          <a:xfrm>
            <a:off x="10082381" y="4012566"/>
            <a:ext cx="2433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directement</a:t>
            </a:r>
          </a:p>
          <a:p>
            <a:pPr algn="ctr"/>
            <a:r>
              <a:rPr lang="fr-FR" dirty="0"/>
              <a:t>par les CEE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F74220E6-A308-4622-8516-1D3D2C354C01}"/>
              </a:ext>
            </a:extLst>
          </p:cNvPr>
          <p:cNvSpPr txBox="1"/>
          <p:nvPr/>
        </p:nvSpPr>
        <p:spPr>
          <a:xfrm>
            <a:off x="10569774" y="3693714"/>
            <a:ext cx="1669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Pris en charge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E64D100E-C32F-4F16-ADA8-3C180ECE255F}"/>
              </a:ext>
            </a:extLst>
          </p:cNvPr>
          <p:cNvSpPr txBox="1"/>
          <p:nvPr/>
        </p:nvSpPr>
        <p:spPr>
          <a:xfrm>
            <a:off x="10329688" y="240698"/>
            <a:ext cx="2016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Tarifs dégressifs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B21D1334-46D7-4C9E-B14E-A0E73CA4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91" y="4317041"/>
            <a:ext cx="1761239" cy="6837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D1B68B5-7EBA-40DA-B357-AAD182FA7CB8}"/>
              </a:ext>
            </a:extLst>
          </p:cNvPr>
          <p:cNvSpPr/>
          <p:nvPr/>
        </p:nvSpPr>
        <p:spPr>
          <a:xfrm>
            <a:off x="11332422" y="922257"/>
            <a:ext cx="866183" cy="716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764F2CCE-509B-4595-B40D-69E5C1CB6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00" y="2056182"/>
            <a:ext cx="1428764" cy="1372818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9A781DB0-E847-44EF-9087-0CD030530E04}"/>
              </a:ext>
            </a:extLst>
          </p:cNvPr>
          <p:cNvSpPr txBox="1"/>
          <p:nvPr/>
        </p:nvSpPr>
        <p:spPr>
          <a:xfrm>
            <a:off x="10401590" y="533790"/>
            <a:ext cx="1861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en fonction du nombre</a:t>
            </a:r>
          </a:p>
          <a:p>
            <a:pPr algn="ctr"/>
            <a:r>
              <a:rPr lang="fr-FR" dirty="0"/>
              <a:t>d’établissements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22788999-EAF6-4ACC-9A66-866A369DD0E3}"/>
              </a:ext>
            </a:extLst>
          </p:cNvPr>
          <p:cNvSpPr txBox="1"/>
          <p:nvPr/>
        </p:nvSpPr>
        <p:spPr>
          <a:xfrm>
            <a:off x="10211804" y="4705462"/>
            <a:ext cx="191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Jusqu’à 16 mil euros par 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414540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0" grpId="0"/>
      <p:bldP spid="24" grpId="0"/>
      <p:bldP spid="25" grpId="0" animBg="1"/>
      <p:bldP spid="27" grpId="0"/>
      <p:bldP spid="29" grpId="0"/>
      <p:bldP spid="31" grpId="0"/>
      <p:bldP spid="2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xmlns="" id="{CD2D2638-A9BA-45A9-A66C-AE09A34201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" y="0"/>
            <a:ext cx="2655651" cy="1944000"/>
          </a:xfrm>
        </p:spPr>
        <p:txBody>
          <a:bodyPr/>
          <a:lstStyle/>
          <a:p>
            <a:r>
              <a:rPr lang="fr-FR" sz="1800" dirty="0"/>
              <a:t> 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354478CF-1947-49AB-A155-6F9E8D6A9A1F}"/>
              </a:ext>
            </a:extLst>
          </p:cNvPr>
          <p:cNvGrpSpPr/>
          <p:nvPr/>
        </p:nvGrpSpPr>
        <p:grpSpPr>
          <a:xfrm>
            <a:off x="4282848" y="139699"/>
            <a:ext cx="5929313" cy="808254"/>
            <a:chOff x="2122352" y="1818"/>
            <a:chExt cx="970145" cy="630594"/>
          </a:xfrm>
          <a:solidFill>
            <a:srgbClr val="EF8000"/>
          </a:solidFill>
        </p:grpSpPr>
        <p:sp>
          <p:nvSpPr>
            <p:cNvPr id="34" name="Rectangle : coins arrondis 11">
              <a:extLst>
                <a:ext uri="{FF2B5EF4-FFF2-40B4-BE49-F238E27FC236}">
                  <a16:creationId xmlns:a16="http://schemas.microsoft.com/office/drawing/2014/main" xmlns="" id="{CE771526-F057-4B52-B068-574345EB07E5}"/>
                </a:ext>
              </a:extLst>
            </p:cNvPr>
            <p:cNvSpPr/>
            <p:nvPr/>
          </p:nvSpPr>
          <p:spPr>
            <a:xfrm>
              <a:off x="2122352" y="1818"/>
              <a:ext cx="970145" cy="63059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ctangle : coins arrondis 4">
              <a:extLst>
                <a:ext uri="{FF2B5EF4-FFF2-40B4-BE49-F238E27FC236}">
                  <a16:creationId xmlns:a16="http://schemas.microsoft.com/office/drawing/2014/main" xmlns="" id="{C55A7184-1A81-4949-990C-C4C27408CAE6}"/>
                </a:ext>
              </a:extLst>
            </p:cNvPr>
            <p:cNvSpPr txBox="1"/>
            <p:nvPr/>
          </p:nvSpPr>
          <p:spPr>
            <a:xfrm>
              <a:off x="2153135" y="32601"/>
              <a:ext cx="742215" cy="5690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200" dirty="0">
                  <a:solidFill>
                    <a:schemeClr val="bg1"/>
                  </a:solidFill>
                </a:rPr>
                <a:t>Le Challenge CUBE.S</a:t>
              </a:r>
              <a:endParaRPr lang="fr-FR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Flèche droite rayée 1"/>
          <p:cNvSpPr/>
          <p:nvPr/>
        </p:nvSpPr>
        <p:spPr>
          <a:xfrm>
            <a:off x="3553507" y="784368"/>
            <a:ext cx="7729537" cy="1452861"/>
          </a:xfrm>
          <a:prstGeom prst="stripedRightArrow">
            <a:avLst/>
          </a:prstGeom>
          <a:solidFill>
            <a:srgbClr val="FFD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4239306" y="1118697"/>
            <a:ext cx="2238564" cy="776572"/>
          </a:xfrm>
          <a:prstGeom prst="rect">
            <a:avLst/>
          </a:prstGeom>
          <a:solidFill>
            <a:srgbClr val="EF8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1 an de concours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77869" y="1118696"/>
            <a:ext cx="3690749" cy="776573"/>
          </a:xfrm>
          <a:prstGeom prst="rect">
            <a:avLst/>
          </a:prstGeom>
          <a:solidFill>
            <a:srgbClr val="FFBB7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u="sng" dirty="0"/>
              <a:t>Suivi dans la durée</a:t>
            </a:r>
          </a:p>
          <a:p>
            <a:pPr algn="ctr"/>
            <a:r>
              <a:rPr lang="fr-FR" sz="2400" i="1" u="sng" dirty="0"/>
              <a:t> </a:t>
            </a:r>
            <a:r>
              <a:rPr lang="fr-FR" sz="2400" i="1" dirty="0"/>
              <a:t>des performances sur 4 ans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819143" y="218579"/>
            <a:ext cx="752475" cy="663420"/>
            <a:chOff x="8401049" y="2703669"/>
            <a:chExt cx="752475" cy="663420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0" t="5822" r="11221" b="27526"/>
            <a:stretch/>
          </p:blipFill>
          <p:spPr>
            <a:xfrm>
              <a:off x="8401049" y="2703669"/>
              <a:ext cx="752475" cy="663420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2" t="20971" r="26772" b="37163"/>
            <a:stretch/>
          </p:blipFill>
          <p:spPr>
            <a:xfrm>
              <a:off x="8639170" y="2852739"/>
              <a:ext cx="357188" cy="416719"/>
            </a:xfrm>
            <a:prstGeom prst="rect">
              <a:avLst/>
            </a:prstGeom>
          </p:spPr>
        </p:pic>
      </p:grp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Une démarche qui s’inscrit dans la durée afin d’atteindre les </a:t>
            </a:r>
            <a:r>
              <a:rPr lang="fr-FR" b="1" dirty="0"/>
              <a:t>objectifs nationaux </a:t>
            </a:r>
            <a:r>
              <a:rPr lang="fr-FR" dirty="0"/>
              <a:t>de la transition énergétique</a:t>
            </a:r>
          </a:p>
          <a:p>
            <a:endParaRPr lang="fr-FR" dirty="0"/>
          </a:p>
          <a:p>
            <a:r>
              <a:rPr lang="fr-FR" b="1" dirty="0"/>
              <a:t>Quatre leviers d’action </a:t>
            </a:r>
            <a:r>
              <a:rPr lang="fr-FR" dirty="0"/>
              <a:t>à mettre en œuvre progressivement  et dans la durée</a:t>
            </a:r>
          </a:p>
          <a:p>
            <a:endParaRPr lang="fr-FR" dirty="0"/>
          </a:p>
        </p:txBody>
      </p:sp>
      <p:sp>
        <p:nvSpPr>
          <p:cNvPr id="25" name="Espace réservé du contenu 7"/>
          <p:cNvSpPr txBox="1">
            <a:spLocks/>
          </p:cNvSpPr>
          <p:nvPr/>
        </p:nvSpPr>
        <p:spPr>
          <a:xfrm>
            <a:off x="212435" y="405107"/>
            <a:ext cx="2443216" cy="2033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rgbClr val="ACC4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lang="fr-FR" sz="1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bg1"/>
                </a:solidFill>
              </a:rPr>
              <a:t>CUBE.S</a:t>
            </a:r>
            <a:endParaRPr lang="fr-FR" sz="26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928FDE13-6E86-4C85-8691-BE521B6DFCF5}"/>
              </a:ext>
            </a:extLst>
          </p:cNvPr>
          <p:cNvSpPr/>
          <p:nvPr/>
        </p:nvSpPr>
        <p:spPr>
          <a:xfrm>
            <a:off x="6527482" y="2042965"/>
            <a:ext cx="3639316" cy="71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rgbClr val="EF8000"/>
                </a:solidFill>
              </a:rPr>
              <a:t>Pour continuer la mesure de vos économies…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4BE290A-0F29-4E67-BB9A-C52ACB73A652}"/>
              </a:ext>
            </a:extLst>
          </p:cNvPr>
          <p:cNvSpPr/>
          <p:nvPr/>
        </p:nvSpPr>
        <p:spPr>
          <a:xfrm>
            <a:off x="4083283" y="2018122"/>
            <a:ext cx="2550609" cy="710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rgbClr val="EF8000"/>
                </a:solidFill>
              </a:rPr>
              <a:t>Le grand accélérateur 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EF73B29-64D4-4599-A931-6F0993B6A811}"/>
              </a:ext>
            </a:extLst>
          </p:cNvPr>
          <p:cNvSpPr/>
          <p:nvPr/>
        </p:nvSpPr>
        <p:spPr>
          <a:xfrm>
            <a:off x="6477877" y="2803018"/>
            <a:ext cx="3690741" cy="3723704"/>
          </a:xfrm>
          <a:prstGeom prst="rect">
            <a:avLst/>
          </a:prstGeom>
          <a:pattFill prst="ltUpDiag">
            <a:fgClr>
              <a:srgbClr val="FFE0BD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i="1" dirty="0">
              <a:solidFill>
                <a:srgbClr val="EF8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89EFDC2-B2B4-4DE4-87A8-F2E31FAD5192}"/>
              </a:ext>
            </a:extLst>
          </p:cNvPr>
          <p:cNvSpPr/>
          <p:nvPr/>
        </p:nvSpPr>
        <p:spPr>
          <a:xfrm>
            <a:off x="4239305" y="2803016"/>
            <a:ext cx="2238567" cy="3723705"/>
          </a:xfrm>
          <a:prstGeom prst="rect">
            <a:avLst/>
          </a:prstGeom>
          <a:pattFill prst="ltUpDiag">
            <a:fgClr>
              <a:srgbClr val="FFD3A3"/>
            </a:fgClr>
            <a:bgClr>
              <a:schemeClr val="bg1"/>
            </a:bgClr>
          </a:patt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fr-FR" sz="2400" dirty="0">
              <a:solidFill>
                <a:srgbClr val="EF8000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7922FBB-B990-4FCF-B9D4-2E26D3ED8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302" y="2938730"/>
            <a:ext cx="797497" cy="797497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3A214401-E556-4B3A-AA6F-4B7D2B7400BE}"/>
              </a:ext>
            </a:extLst>
          </p:cNvPr>
          <p:cNvGrpSpPr/>
          <p:nvPr/>
        </p:nvGrpSpPr>
        <p:grpSpPr>
          <a:xfrm>
            <a:off x="5026021" y="5582634"/>
            <a:ext cx="850895" cy="843602"/>
            <a:chOff x="5033010" y="5146378"/>
            <a:chExt cx="738627" cy="732296"/>
          </a:xfrm>
        </p:grpSpPr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DAC60333-C196-47FD-9774-F926B8572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42685" y="5165154"/>
              <a:ext cx="692274" cy="692274"/>
            </a:xfrm>
            <a:prstGeom prst="rect">
              <a:avLst/>
            </a:prstGeom>
          </p:spPr>
        </p:pic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xmlns="" id="{C7BB9EA7-1769-407E-8A52-072242F92266}"/>
                </a:ext>
              </a:extLst>
            </p:cNvPr>
            <p:cNvCxnSpPr/>
            <p:nvPr/>
          </p:nvCxnSpPr>
          <p:spPr>
            <a:xfrm>
              <a:off x="5033010" y="5167009"/>
              <a:ext cx="738627" cy="711665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BF0C31D7-1F15-488C-B18E-420635F24316}"/>
                </a:ext>
              </a:extLst>
            </p:cNvPr>
            <p:cNvCxnSpPr/>
            <p:nvPr/>
          </p:nvCxnSpPr>
          <p:spPr>
            <a:xfrm flipV="1">
              <a:off x="5061959" y="5146378"/>
              <a:ext cx="702115" cy="719236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xmlns="" id="{D787F2E1-A1C0-4CD1-BBAF-6421C04560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302" y="3835042"/>
            <a:ext cx="797497" cy="79749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BFFA7FDF-332E-42ED-B0A4-77C3EB5BF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654" y="2934374"/>
            <a:ext cx="797497" cy="79749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12DED8B8-8C1D-4C80-91F2-CFA7A34C4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0519" y="5599908"/>
            <a:ext cx="797497" cy="79749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474AD17B-2EF4-4E2F-A1CC-C0292FA3F2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654" y="3830686"/>
            <a:ext cx="797497" cy="797497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20D718F0-5310-4011-825E-0E540CF7AD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09" y="4713200"/>
            <a:ext cx="809500" cy="809500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xmlns="" id="{48EFD225-F2EB-4EF7-8C65-03EB471357AB}"/>
              </a:ext>
            </a:extLst>
          </p:cNvPr>
          <p:cNvGrpSpPr/>
          <p:nvPr/>
        </p:nvGrpSpPr>
        <p:grpSpPr>
          <a:xfrm>
            <a:off x="5034786" y="4717556"/>
            <a:ext cx="814571" cy="809500"/>
            <a:chOff x="4714741" y="4447099"/>
            <a:chExt cx="814571" cy="80950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xmlns="" id="{991BBA97-E895-4E63-9F90-2344A449A10C}"/>
                </a:ext>
              </a:extLst>
            </p:cNvPr>
            <p:cNvSpPr/>
            <p:nvPr/>
          </p:nvSpPr>
          <p:spPr>
            <a:xfrm>
              <a:off x="4714741" y="4451581"/>
              <a:ext cx="781741" cy="7817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xmlns="" id="{7713E8A5-8D8D-4419-9924-9AE84604B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812" y="4447099"/>
              <a:ext cx="809500" cy="809500"/>
            </a:xfrm>
            <a:prstGeom prst="rect">
              <a:avLst/>
            </a:prstGeom>
          </p:spPr>
        </p:pic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xmlns="" id="{A51ABFD2-5877-4A77-92EC-7143C9E09BD7}"/>
              </a:ext>
            </a:extLst>
          </p:cNvPr>
          <p:cNvGrpSpPr/>
          <p:nvPr/>
        </p:nvGrpSpPr>
        <p:grpSpPr>
          <a:xfrm>
            <a:off x="7880673" y="4716543"/>
            <a:ext cx="814571" cy="809500"/>
            <a:chOff x="4714741" y="4447099"/>
            <a:chExt cx="814571" cy="809500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xmlns="" id="{525D949B-8F53-4E95-945C-2C1ACC1075FF}"/>
                </a:ext>
              </a:extLst>
            </p:cNvPr>
            <p:cNvSpPr/>
            <p:nvPr/>
          </p:nvSpPr>
          <p:spPr>
            <a:xfrm>
              <a:off x="4714741" y="4451581"/>
              <a:ext cx="781741" cy="7817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xmlns="" id="{EE3E06BA-89A2-4285-9C03-ED7D45A84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812" y="4447099"/>
              <a:ext cx="809500" cy="809500"/>
            </a:xfrm>
            <a:prstGeom prst="rect">
              <a:avLst/>
            </a:prstGeom>
          </p:spPr>
        </p:pic>
      </p:grpSp>
      <p:cxnSp>
        <p:nvCxnSpPr>
          <p:cNvPr id="7" name="Connecteur droit 6"/>
          <p:cNvCxnSpPr>
            <a:cxnSpLocks/>
          </p:cNvCxnSpPr>
          <p:nvPr/>
        </p:nvCxnSpPr>
        <p:spPr>
          <a:xfrm flipV="1">
            <a:off x="4282848" y="179155"/>
            <a:ext cx="0" cy="6347566"/>
          </a:xfrm>
          <a:prstGeom prst="line">
            <a:avLst/>
          </a:prstGeom>
          <a:ln w="63500" cmpd="sng"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cxnSpLocks/>
          </p:cNvCxnSpPr>
          <p:nvPr/>
        </p:nvCxnSpPr>
        <p:spPr>
          <a:xfrm flipV="1">
            <a:off x="10168618" y="139699"/>
            <a:ext cx="43542" cy="6387022"/>
          </a:xfrm>
          <a:prstGeom prst="line">
            <a:avLst/>
          </a:prstGeom>
          <a:ln w="63500" cmpd="sng">
            <a:solidFill>
              <a:srgbClr val="84848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2EAEB1F0-FAA1-4439-8FB9-7B248F92E39F}"/>
              </a:ext>
            </a:extLst>
          </p:cNvPr>
          <p:cNvSpPr txBox="1"/>
          <p:nvPr/>
        </p:nvSpPr>
        <p:spPr>
          <a:xfrm>
            <a:off x="10300098" y="2969330"/>
            <a:ext cx="1684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5DB1A1"/>
                </a:solidFill>
              </a:rPr>
              <a:t>Exploitation</a:t>
            </a:r>
          </a:p>
          <a:p>
            <a:endParaRPr lang="fr-FR" b="1" dirty="0"/>
          </a:p>
          <a:p>
            <a:endParaRPr lang="fr-FR" sz="2000" b="1" dirty="0"/>
          </a:p>
          <a:p>
            <a:r>
              <a:rPr lang="fr-FR" sz="2000" b="1" dirty="0">
                <a:solidFill>
                  <a:srgbClr val="EE7F00"/>
                </a:solidFill>
              </a:rPr>
              <a:t>Utilisation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sz="2000" b="1" dirty="0">
                <a:solidFill>
                  <a:srgbClr val="70747D"/>
                </a:solidFill>
              </a:rPr>
              <a:t>Education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sz="2000" b="1" dirty="0">
                <a:solidFill>
                  <a:srgbClr val="7EC4F6"/>
                </a:solidFill>
              </a:rPr>
              <a:t>Travaux</a:t>
            </a:r>
          </a:p>
        </p:txBody>
      </p:sp>
    </p:spTree>
    <p:extLst>
      <p:ext uri="{BB962C8B-B14F-4D97-AF65-F5344CB8AC3E}">
        <p14:creationId xmlns:p14="http://schemas.microsoft.com/office/powerpoint/2010/main" val="264559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45475E6F-82CB-438F-92C6-08182D004F05}"/>
              </a:ext>
            </a:extLst>
          </p:cNvPr>
          <p:cNvGrpSpPr/>
          <p:nvPr/>
        </p:nvGrpSpPr>
        <p:grpSpPr>
          <a:xfrm>
            <a:off x="2517516" y="5174424"/>
            <a:ext cx="1246029" cy="1187926"/>
            <a:chOff x="2467361" y="5663306"/>
            <a:chExt cx="1246029" cy="1187926"/>
          </a:xfrm>
        </p:grpSpPr>
        <p:pic>
          <p:nvPicPr>
            <p:cNvPr id="12" name="Picture 5" descr="6 - Carré_bâtiment_participant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361" y="5663306"/>
              <a:ext cx="1246029" cy="118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xmlns="" id="{AA6C143A-277C-424B-8645-750A3F25D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4901" y="5914208"/>
              <a:ext cx="847192" cy="713425"/>
            </a:xfrm>
            <a:prstGeom prst="rect">
              <a:avLst/>
            </a:prstGeom>
          </p:spPr>
        </p:pic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2E8B6E7B-1092-4D05-9C58-7A6BF1E942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538" y="5641937"/>
            <a:ext cx="3344109" cy="1055841"/>
          </a:xfrm>
          <a:prstGeom prst="rect">
            <a:avLst/>
          </a:prstGeom>
        </p:spPr>
      </p:pic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924438" y="792817"/>
            <a:ext cx="5247762" cy="3176062"/>
          </a:xfrm>
        </p:spPr>
        <p:txBody>
          <a:bodyPr/>
          <a:lstStyle/>
          <a:p>
            <a:r>
              <a:rPr lang="fr-FR" dirty="0"/>
              <a:t>Un travail auprès des élèves</a:t>
            </a:r>
            <a:endParaRPr lang="fr-FR" dirty="0">
              <a:solidFill>
                <a:srgbClr val="FCCB16"/>
              </a:solidFill>
            </a:endParaRPr>
          </a:p>
          <a:p>
            <a:r>
              <a:rPr lang="fr-FR" sz="2000" dirty="0">
                <a:solidFill>
                  <a:schemeClr val="tx1"/>
                </a:solidFill>
              </a:rPr>
              <a:t>Via le corps enseignant et la mise en place d’un projet pédagogique interdisciplinaire, avec un « kit ambassadeur » que les élèves emportent dans leurs familles et un kit établissement avec des matériels pédagogiques, </a:t>
            </a:r>
          </a:p>
          <a:p>
            <a:r>
              <a:rPr lang="fr-FR" dirty="0"/>
              <a:t>La sensibilisation collective</a:t>
            </a:r>
          </a:p>
          <a:p>
            <a:r>
              <a:rPr lang="fr-FR" sz="2000" dirty="0">
                <a:solidFill>
                  <a:schemeClr val="tx1"/>
                </a:solidFill>
              </a:rPr>
              <a:t>Boite à outils importante et claire ainsi qu’un accompagnement sur le terrain (formations, animation de réseau, diagnostic humain, création des équipes projet, organisation de réunions de lancement, etc.)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sz="half" idx="2"/>
          </p:nvPr>
        </p:nvSpPr>
        <p:spPr>
          <a:xfrm>
            <a:off x="7037938" y="785898"/>
            <a:ext cx="4749674" cy="5042208"/>
          </a:xfrm>
        </p:spPr>
        <p:txBody>
          <a:bodyPr/>
          <a:lstStyle/>
          <a:p>
            <a:pPr lvl="0"/>
            <a:r>
              <a:rPr lang="fr-FR" dirty="0"/>
              <a:t>Actions d’exploitation maintenance 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Améliorations de pilotage, commissionnement des équipements</a:t>
            </a:r>
          </a:p>
          <a:p>
            <a:pPr lvl="0"/>
            <a:endParaRPr lang="fr-FR" sz="2000" dirty="0">
              <a:solidFill>
                <a:schemeClr val="tx1"/>
              </a:solidFill>
            </a:endParaRPr>
          </a:p>
          <a:p>
            <a:pPr lvl="0"/>
            <a:r>
              <a:rPr lang="fr-FR" dirty="0"/>
              <a:t>Actions de Maîtrise d’ouvrage </a:t>
            </a:r>
          </a:p>
          <a:p>
            <a:pPr lvl="0"/>
            <a:r>
              <a:rPr lang="fr-FR" sz="2000" dirty="0">
                <a:solidFill>
                  <a:schemeClr val="tx1"/>
                </a:solidFill>
              </a:rPr>
              <a:t>Actions mises en place par la collectivité ou l’organisme de gestion avec les outils et la temporalité souhaités</a:t>
            </a:r>
          </a:p>
        </p:txBody>
      </p:sp>
      <p:sp>
        <p:nvSpPr>
          <p:cNvPr id="35" name="AutoShape 4" descr="Résultat de recherche d'images pour &quot;ludikenergie logo&quot;"/>
          <p:cNvSpPr>
            <a:spLocks noChangeAspect="1" noChangeArrowheads="1"/>
          </p:cNvSpPr>
          <p:nvPr/>
        </p:nvSpPr>
        <p:spPr bwMode="auto">
          <a:xfrm>
            <a:off x="6096000" y="33992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3">
              <a:defRPr/>
            </a:pPr>
            <a:endParaRPr lang="fr-FR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F3E339D7-0387-47C3-B9F1-DF46603435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18" y="5039773"/>
            <a:ext cx="2305479" cy="173791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98BF1D9F-AC90-417C-8EE7-51A9C2EC54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9000"/>
                    </a14:imgEffect>
                    <a14:imgEffect>
                      <a14:colorTemperature colorTemp="10684"/>
                    </a14:imgEffect>
                    <a14:imgEffect>
                      <a14:brightnessContrast bright="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27"/>
          <a:stretch/>
        </p:blipFill>
        <p:spPr>
          <a:xfrm>
            <a:off x="3852948" y="5039773"/>
            <a:ext cx="2077647" cy="173791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C78DDF97-51E4-4C3F-AF97-EEFB797663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920" y="4221054"/>
            <a:ext cx="1900003" cy="121305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6273" y="4221055"/>
            <a:ext cx="1015796" cy="121305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AE61542-07B5-444D-8CC1-8D58F2228A7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4901" y="6100187"/>
            <a:ext cx="741281" cy="67910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625CE2F-5E15-4AA1-86E1-C38FF8DBB9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2" t="40" r="-2911" b="5148"/>
          <a:stretch/>
        </p:blipFill>
        <p:spPr>
          <a:xfrm rot="20872624">
            <a:off x="7950326" y="4543513"/>
            <a:ext cx="403142" cy="40261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A9D886ED-9F14-4015-B88E-8734F5D50EE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2966" y="5467688"/>
            <a:ext cx="794452" cy="72781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58BD1968-C95C-402E-9BE3-9A04D9621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79" y="125519"/>
            <a:ext cx="1876168" cy="7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2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486400" y="195943"/>
            <a:ext cx="2579980" cy="5288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sz="half" idx="1"/>
          </p:nvPr>
        </p:nvSpPr>
        <p:spPr>
          <a:xfrm>
            <a:off x="969818" y="1129180"/>
            <a:ext cx="3564470" cy="5051833"/>
          </a:xfrm>
        </p:spPr>
        <p:txBody>
          <a:bodyPr/>
          <a:lstStyle/>
          <a:p>
            <a:r>
              <a:rPr lang="fr-FR" dirty="0"/>
              <a:t>Les acteurs potentiels de la démarche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280385" y="4693013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Les élus</a:t>
            </a:r>
          </a:p>
        </p:txBody>
      </p:sp>
      <p:sp>
        <p:nvSpPr>
          <p:cNvPr id="43" name="Ellipse 42"/>
          <p:cNvSpPr/>
          <p:nvPr/>
        </p:nvSpPr>
        <p:spPr>
          <a:xfrm>
            <a:off x="7925779" y="2252637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 corps enseignant</a:t>
            </a:r>
          </a:p>
        </p:txBody>
      </p:sp>
      <p:sp>
        <p:nvSpPr>
          <p:cNvPr id="47" name="Ellipse 46"/>
          <p:cNvSpPr/>
          <p:nvPr/>
        </p:nvSpPr>
        <p:spPr>
          <a:xfrm>
            <a:off x="1129505" y="3382336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La direction du patrimoine</a:t>
            </a:r>
          </a:p>
        </p:txBody>
      </p:sp>
      <p:sp>
        <p:nvSpPr>
          <p:cNvPr id="48" name="Ellipse 47"/>
          <p:cNvSpPr/>
          <p:nvPr/>
        </p:nvSpPr>
        <p:spPr>
          <a:xfrm>
            <a:off x="5121464" y="1538934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Les permanents sur le bâtiment</a:t>
            </a:r>
          </a:p>
        </p:txBody>
      </p:sp>
      <p:sp>
        <p:nvSpPr>
          <p:cNvPr id="53" name="Ellipse 52"/>
          <p:cNvSpPr/>
          <p:nvPr/>
        </p:nvSpPr>
        <p:spPr>
          <a:xfrm>
            <a:off x="2470675" y="2133414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Les services techniques</a:t>
            </a:r>
          </a:p>
        </p:txBody>
      </p:sp>
      <p:sp>
        <p:nvSpPr>
          <p:cNvPr id="54" name="Ellipse 53"/>
          <p:cNvSpPr/>
          <p:nvPr/>
        </p:nvSpPr>
        <p:spPr>
          <a:xfrm>
            <a:off x="9032060" y="3416647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Les élèves</a:t>
            </a:r>
          </a:p>
        </p:txBody>
      </p:sp>
      <p:sp>
        <p:nvSpPr>
          <p:cNvPr id="55" name="Ellipse 54"/>
          <p:cNvSpPr/>
          <p:nvPr/>
        </p:nvSpPr>
        <p:spPr>
          <a:xfrm>
            <a:off x="7635173" y="4745606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Les parents</a:t>
            </a:r>
          </a:p>
        </p:txBody>
      </p:sp>
      <p:sp>
        <p:nvSpPr>
          <p:cNvPr id="57" name="Ellipse 56"/>
          <p:cNvSpPr/>
          <p:nvPr/>
        </p:nvSpPr>
        <p:spPr>
          <a:xfrm>
            <a:off x="5036271" y="5333223"/>
            <a:ext cx="2277190" cy="791615"/>
          </a:xfrm>
          <a:prstGeom prst="ellipse">
            <a:avLst/>
          </a:prstGeom>
          <a:solidFill>
            <a:srgbClr val="B8C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</a:rPr>
              <a:t>Les autres citoyens</a:t>
            </a: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>
            <a:off x="4520720" y="2925029"/>
            <a:ext cx="1006370" cy="506111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/>
          <p:cNvSpPr/>
          <p:nvPr/>
        </p:nvSpPr>
        <p:spPr>
          <a:xfrm>
            <a:off x="5562600" y="3382336"/>
            <a:ext cx="960120" cy="72803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5651406" y="3413985"/>
            <a:ext cx="752475" cy="663420"/>
            <a:chOff x="8401049" y="2703669"/>
            <a:chExt cx="752475" cy="663420"/>
          </a:xfrm>
        </p:grpSpPr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0" t="5822" r="11221" b="27526"/>
            <a:stretch/>
          </p:blipFill>
          <p:spPr>
            <a:xfrm>
              <a:off x="8401049" y="2703669"/>
              <a:ext cx="752475" cy="663420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42" t="20971" r="26772" b="37163"/>
            <a:stretch/>
          </p:blipFill>
          <p:spPr>
            <a:xfrm>
              <a:off x="8639170" y="2852739"/>
              <a:ext cx="357188" cy="416719"/>
            </a:xfrm>
            <a:prstGeom prst="rect">
              <a:avLst/>
            </a:prstGeom>
          </p:spPr>
        </p:pic>
      </p:grp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>
            <a:off x="6027643" y="4138061"/>
            <a:ext cx="52152" cy="978412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6403881" y="3745695"/>
            <a:ext cx="2401034" cy="69677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>
            <a:off x="6401507" y="4077405"/>
            <a:ext cx="1112969" cy="880781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 flipV="1">
            <a:off x="6355995" y="2907137"/>
            <a:ext cx="1562856" cy="524003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 flipH="1">
            <a:off x="6027643" y="2435864"/>
            <a:ext cx="64556" cy="893879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>
            <a:off x="3624693" y="3771414"/>
            <a:ext cx="1837609" cy="51680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xmlns="" id="{CC60B5B0-1936-4385-A2F2-ECB84ED1E94A}"/>
              </a:ext>
            </a:extLst>
          </p:cNvPr>
          <p:cNvCxnSpPr>
            <a:cxnSpLocks/>
          </p:cNvCxnSpPr>
          <p:nvPr/>
        </p:nvCxnSpPr>
        <p:spPr>
          <a:xfrm flipV="1">
            <a:off x="4569798" y="4016726"/>
            <a:ext cx="1081608" cy="769287"/>
          </a:xfrm>
          <a:prstGeom prst="line">
            <a:avLst/>
          </a:prstGeom>
          <a:ln w="60325">
            <a:solidFill>
              <a:srgbClr val="D3E6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B9EFC2A7-D154-4275-96DD-A9FC7A160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28" y="89716"/>
            <a:ext cx="1876168" cy="7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9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6C6150-2E6B-4DE7-936D-114D0FD4A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CALCUL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35B10BD-CD5D-4BBF-B851-F67B6F7CD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 suivi des économies d’énergie et de CO</a:t>
            </a:r>
            <a:r>
              <a:rPr lang="fr-FR" sz="2400" dirty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98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LEGO, jouet&#10;&#10;Description générée avec un niveau de confiance très élevé">
            <a:extLst>
              <a:ext uri="{FF2B5EF4-FFF2-40B4-BE49-F238E27FC236}">
                <a16:creationId xmlns:a16="http://schemas.microsoft.com/office/drawing/2014/main" xmlns="" id="{46676AB4-8BD2-401B-B27C-045D34997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969" y="1094858"/>
            <a:ext cx="5354031" cy="4162327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77072" y="274970"/>
            <a:ext cx="9314928" cy="434106"/>
          </a:xfrm>
        </p:spPr>
        <p:txBody>
          <a:bodyPr/>
          <a:lstStyle/>
          <a:p>
            <a:r>
              <a:rPr lang="fr-FR" sz="3200" dirty="0"/>
              <a:t>La première année en mode concours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Action « coup de poing » d’une année</a:t>
            </a:r>
          </a:p>
          <a:p>
            <a:r>
              <a:rPr lang="fr-FR" dirty="0"/>
              <a:t>+</a:t>
            </a:r>
          </a:p>
          <a:p>
            <a:r>
              <a:rPr lang="fr-FR" dirty="0"/>
              <a:t>Un suivi dans le temps long (4 ans)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CHALLENGE sur plusieurs années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xmlns="" id="{7FCAD7B5-8179-4706-8135-F346200922CF}"/>
              </a:ext>
            </a:extLst>
          </p:cNvPr>
          <p:cNvSpPr txBox="1">
            <a:spLocks/>
          </p:cNvSpPr>
          <p:nvPr/>
        </p:nvSpPr>
        <p:spPr>
          <a:xfrm>
            <a:off x="3068240" y="1501090"/>
            <a:ext cx="4414296" cy="4628596"/>
          </a:xfrm>
          <a:prstGeom prst="rect">
            <a:avLst/>
          </a:prstGeom>
          <a:noFill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« mobilisation générale », c’est la </a:t>
            </a:r>
            <a:r>
              <a:rPr lang="fr-FR" sz="2400" u="sng" dirty="0">
                <a:solidFill>
                  <a:srgbClr val="B8C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première année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! On y va à fond !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Classement et podium pour la 1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année de concours.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Et ensuite ? 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suivi dans la durée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accompagner votre établissement dans sa transition énergétique !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chaque « promotion », un classement et des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étoiles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dès qu’un niveau est atteint (10, 20, 30%, etc.) 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que 8" descr="Courir">
            <a:extLst>
              <a:ext uri="{FF2B5EF4-FFF2-40B4-BE49-F238E27FC236}">
                <a16:creationId xmlns:a16="http://schemas.microsoft.com/office/drawing/2014/main" xmlns="" id="{0B20324D-46CA-4BE1-80F0-1BAD5ABA02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317099" y="3332510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93011C21-28FF-4320-B64F-D92E27B4B592}"/>
              </a:ext>
            </a:extLst>
          </p:cNvPr>
          <p:cNvSpPr txBox="1"/>
          <p:nvPr/>
        </p:nvSpPr>
        <p:spPr>
          <a:xfrm rot="403937">
            <a:off x="7444674" y="443811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&gt; 10%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AA87A95F-E848-43EC-84B3-35EDD9E8E0F2}"/>
              </a:ext>
            </a:extLst>
          </p:cNvPr>
          <p:cNvSpPr txBox="1"/>
          <p:nvPr/>
        </p:nvSpPr>
        <p:spPr>
          <a:xfrm rot="403937">
            <a:off x="8073921" y="384338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&gt; 20%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EA957D2B-17CE-47BF-BFD7-9B8D8842F5BC}"/>
              </a:ext>
            </a:extLst>
          </p:cNvPr>
          <p:cNvSpPr txBox="1"/>
          <p:nvPr/>
        </p:nvSpPr>
        <p:spPr>
          <a:xfrm rot="243008">
            <a:off x="8752170" y="336626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&gt; 30%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9FA30E9B-BC85-419B-8E6B-2A2C12B6755D}"/>
              </a:ext>
            </a:extLst>
          </p:cNvPr>
          <p:cNvSpPr txBox="1"/>
          <p:nvPr/>
        </p:nvSpPr>
        <p:spPr>
          <a:xfrm>
            <a:off x="9448678" y="2837468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&gt; 40%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580DD9CB-5222-45AC-848A-B82E98E00383}"/>
              </a:ext>
            </a:extLst>
          </p:cNvPr>
          <p:cNvSpPr txBox="1"/>
          <p:nvPr/>
        </p:nvSpPr>
        <p:spPr>
          <a:xfrm>
            <a:off x="10236104" y="2235252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&gt; 50%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5B4B60C6-D1C6-4691-9F6E-B176E749E6A9}"/>
              </a:ext>
            </a:extLst>
          </p:cNvPr>
          <p:cNvCxnSpPr>
            <a:cxnSpLocks/>
          </p:cNvCxnSpPr>
          <p:nvPr/>
        </p:nvCxnSpPr>
        <p:spPr>
          <a:xfrm>
            <a:off x="5243119" y="2122751"/>
            <a:ext cx="2248250" cy="0"/>
          </a:xfrm>
          <a:prstGeom prst="line">
            <a:avLst/>
          </a:prstGeom>
          <a:ln w="28575">
            <a:solidFill>
              <a:srgbClr val="B8C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xmlns="" id="{341F259C-5978-4FF2-BC77-7B31A207F13F}"/>
              </a:ext>
            </a:extLst>
          </p:cNvPr>
          <p:cNvCxnSpPr>
            <a:cxnSpLocks/>
          </p:cNvCxnSpPr>
          <p:nvPr/>
        </p:nvCxnSpPr>
        <p:spPr>
          <a:xfrm flipH="1">
            <a:off x="7491369" y="2122751"/>
            <a:ext cx="1370" cy="1235435"/>
          </a:xfrm>
          <a:prstGeom prst="straightConnector1">
            <a:avLst/>
          </a:prstGeom>
          <a:ln w="28575">
            <a:solidFill>
              <a:srgbClr val="B8CF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èche : bas 38">
            <a:extLst>
              <a:ext uri="{FF2B5EF4-FFF2-40B4-BE49-F238E27FC236}">
                <a16:creationId xmlns:a16="http://schemas.microsoft.com/office/drawing/2014/main" xmlns="" id="{7EF605E3-8FED-47F4-B786-E0CF93CA882B}"/>
              </a:ext>
            </a:extLst>
          </p:cNvPr>
          <p:cNvSpPr/>
          <p:nvPr/>
        </p:nvSpPr>
        <p:spPr>
          <a:xfrm>
            <a:off x="7386518" y="2122750"/>
            <a:ext cx="192037" cy="1325462"/>
          </a:xfrm>
          <a:prstGeom prst="downArrow">
            <a:avLst/>
          </a:prstGeom>
          <a:solidFill>
            <a:srgbClr val="B8CF20"/>
          </a:solidFill>
          <a:ln>
            <a:solidFill>
              <a:srgbClr val="B8C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238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928</Words>
  <Application>Microsoft Macintosh PowerPoint</Application>
  <PresentationFormat>Personnalisé</PresentationFormat>
  <Paragraphs>230</Paragraphs>
  <Slides>20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 Challenge Climat Usage Bâtiments  d’Enseignement Scolaire</vt:lpstr>
      <vt:lpstr>Lancement officiel en février 2019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CALCUL </vt:lpstr>
      <vt:lpstr>Présentation PowerPoint</vt:lpstr>
      <vt:lpstr>Présentation PowerPoint</vt:lpstr>
      <vt:lpstr>Présentation PowerPoint</vt:lpstr>
      <vt:lpstr>Présentation PowerPoint</vt:lpstr>
      <vt:lpstr>L’accompagnement</vt:lpstr>
      <vt:lpstr>Présentation PowerPoint</vt:lpstr>
      <vt:lpstr>Présentation PowerPoint</vt:lpstr>
      <vt:lpstr>Présentation PowerPoint</vt:lpstr>
      <vt:lpstr>Les ressources pédagogiques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BOREL</dc:creator>
  <cp:lastModifiedBy>Raphaël Grass</cp:lastModifiedBy>
  <cp:revision>396</cp:revision>
  <dcterms:created xsi:type="dcterms:W3CDTF">2017-06-13T05:05:35Z</dcterms:created>
  <dcterms:modified xsi:type="dcterms:W3CDTF">2020-02-12T12:15:22Z</dcterms:modified>
</cp:coreProperties>
</file>